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handoutMasterIdLst>
    <p:handoutMasterId r:id="rId30"/>
  </p:handoutMasterIdLst>
  <p:sldIdLst>
    <p:sldId id="300" r:id="rId2"/>
    <p:sldId id="295" r:id="rId3"/>
    <p:sldId id="278" r:id="rId4"/>
    <p:sldId id="282" r:id="rId5"/>
    <p:sldId id="259" r:id="rId6"/>
    <p:sldId id="318" r:id="rId7"/>
    <p:sldId id="308" r:id="rId8"/>
    <p:sldId id="309" r:id="rId9"/>
    <p:sldId id="314" r:id="rId10"/>
    <p:sldId id="313" r:id="rId11"/>
    <p:sldId id="310" r:id="rId12"/>
    <p:sldId id="315" r:id="rId13"/>
    <p:sldId id="319" r:id="rId14"/>
    <p:sldId id="316" r:id="rId15"/>
    <p:sldId id="317" r:id="rId16"/>
    <p:sldId id="271" r:id="rId17"/>
    <p:sldId id="320" r:id="rId18"/>
    <p:sldId id="281" r:id="rId19"/>
    <p:sldId id="279" r:id="rId20"/>
    <p:sldId id="297" r:id="rId21"/>
    <p:sldId id="298" r:id="rId22"/>
    <p:sldId id="292" r:id="rId23"/>
    <p:sldId id="293" r:id="rId24"/>
    <p:sldId id="294" r:id="rId25"/>
    <p:sldId id="299" r:id="rId26"/>
    <p:sldId id="286" r:id="rId27"/>
    <p:sldId id="30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Wallace" initials="MW" lastIdx="2" clrIdx="0">
    <p:extLst>
      <p:ext uri="{19B8F6BF-5375-455C-9EA6-DF929625EA0E}">
        <p15:presenceInfo xmlns:p15="http://schemas.microsoft.com/office/powerpoint/2012/main" userId="S-1-5-21-2577598074-130054998-4031119370-1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835D"/>
    <a:srgbClr val="0F147C"/>
    <a:srgbClr val="2B2929"/>
    <a:srgbClr val="0D137D"/>
    <a:srgbClr val="E0F7EC"/>
    <a:srgbClr val="3A3636"/>
    <a:srgbClr val="4C4747"/>
    <a:srgbClr val="201E1E"/>
    <a:srgbClr val="4D4848"/>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8" autoAdjust="0"/>
    <p:restoredTop sz="94707" autoAdjust="0"/>
  </p:normalViewPr>
  <p:slideViewPr>
    <p:cSldViewPr snapToGrid="0">
      <p:cViewPr varScale="1">
        <p:scale>
          <a:sx n="106" d="100"/>
          <a:sy n="106" d="100"/>
        </p:scale>
        <p:origin x="1308" y="120"/>
      </p:cViewPr>
      <p:guideLst/>
    </p:cSldViewPr>
  </p:slideViewPr>
  <p:notesTextViewPr>
    <p:cViewPr>
      <p:scale>
        <a:sx n="1" d="1"/>
        <a:sy n="1" d="1"/>
      </p:scale>
      <p:origin x="0" y="0"/>
    </p:cViewPr>
  </p:notesText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C8820A9-E53F-48F0-9405-83363774ACA2}" type="datetimeFigureOut">
              <a:rPr lang="en-US" smtClean="0"/>
              <a:t>6/6/2018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EFB68F9-599E-42B0-B9E6-3E9D3FC4C554}" type="slidenum">
              <a:rPr lang="en-US" smtClean="0"/>
              <a:t>‹#›</a:t>
            </a:fld>
            <a:endParaRPr lang="en-US" dirty="0"/>
          </a:p>
        </p:txBody>
      </p:sp>
    </p:spTree>
    <p:extLst>
      <p:ext uri="{BB962C8B-B14F-4D97-AF65-F5344CB8AC3E}">
        <p14:creationId xmlns:p14="http://schemas.microsoft.com/office/powerpoint/2010/main" val="20688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E9CB97-3628-48A7-B829-A752AE062665}" type="datetimeFigureOut">
              <a:rPr lang="en-US" smtClean="0"/>
              <a:t>6/6/2018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83D7A7-561F-4023-AEC4-E8AD7A36319A}" type="slidenum">
              <a:rPr lang="en-US" smtClean="0"/>
              <a:t>‹#›</a:t>
            </a:fld>
            <a:endParaRPr lang="en-US" dirty="0"/>
          </a:p>
        </p:txBody>
      </p:sp>
    </p:spTree>
    <p:extLst>
      <p:ext uri="{BB962C8B-B14F-4D97-AF65-F5344CB8AC3E}">
        <p14:creationId xmlns:p14="http://schemas.microsoft.com/office/powerpoint/2010/main" val="401026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a:t>
            </a:fld>
            <a:endParaRPr lang="en-US" dirty="0"/>
          </a:p>
        </p:txBody>
      </p:sp>
    </p:spTree>
    <p:extLst>
      <p:ext uri="{BB962C8B-B14F-4D97-AF65-F5344CB8AC3E}">
        <p14:creationId xmlns:p14="http://schemas.microsoft.com/office/powerpoint/2010/main" val="383806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10</a:t>
            </a:fld>
            <a:endParaRPr lang="en-US" dirty="0"/>
          </a:p>
        </p:txBody>
      </p:sp>
    </p:spTree>
    <p:extLst>
      <p:ext uri="{BB962C8B-B14F-4D97-AF65-F5344CB8AC3E}">
        <p14:creationId xmlns:p14="http://schemas.microsoft.com/office/powerpoint/2010/main" val="390562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11</a:t>
            </a:fld>
            <a:endParaRPr lang="en-US" dirty="0"/>
          </a:p>
        </p:txBody>
      </p:sp>
    </p:spTree>
    <p:extLst>
      <p:ext uri="{BB962C8B-B14F-4D97-AF65-F5344CB8AC3E}">
        <p14:creationId xmlns:p14="http://schemas.microsoft.com/office/powerpoint/2010/main" val="45242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12</a:t>
            </a:fld>
            <a:endParaRPr lang="en-US" dirty="0"/>
          </a:p>
        </p:txBody>
      </p:sp>
    </p:spTree>
    <p:extLst>
      <p:ext uri="{BB962C8B-B14F-4D97-AF65-F5344CB8AC3E}">
        <p14:creationId xmlns:p14="http://schemas.microsoft.com/office/powerpoint/2010/main" val="96175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14</a:t>
            </a:fld>
            <a:endParaRPr lang="en-US" dirty="0"/>
          </a:p>
        </p:txBody>
      </p:sp>
    </p:spTree>
    <p:extLst>
      <p:ext uri="{BB962C8B-B14F-4D97-AF65-F5344CB8AC3E}">
        <p14:creationId xmlns:p14="http://schemas.microsoft.com/office/powerpoint/2010/main" val="362448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15</a:t>
            </a:fld>
            <a:endParaRPr lang="en-US" dirty="0"/>
          </a:p>
        </p:txBody>
      </p:sp>
    </p:spTree>
    <p:extLst>
      <p:ext uri="{BB962C8B-B14F-4D97-AF65-F5344CB8AC3E}">
        <p14:creationId xmlns:p14="http://schemas.microsoft.com/office/powerpoint/2010/main" val="133320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16</a:t>
            </a:fld>
            <a:endParaRPr lang="en-US" dirty="0"/>
          </a:p>
        </p:txBody>
      </p:sp>
    </p:spTree>
    <p:extLst>
      <p:ext uri="{BB962C8B-B14F-4D97-AF65-F5344CB8AC3E}">
        <p14:creationId xmlns:p14="http://schemas.microsoft.com/office/powerpoint/2010/main" val="540516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17</a:t>
            </a:fld>
            <a:endParaRPr lang="en-US" dirty="0"/>
          </a:p>
        </p:txBody>
      </p:sp>
    </p:spTree>
    <p:extLst>
      <p:ext uri="{BB962C8B-B14F-4D97-AF65-F5344CB8AC3E}">
        <p14:creationId xmlns:p14="http://schemas.microsoft.com/office/powerpoint/2010/main" val="12222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18</a:t>
            </a:fld>
            <a:endParaRPr lang="en-US" dirty="0"/>
          </a:p>
        </p:txBody>
      </p:sp>
    </p:spTree>
    <p:extLst>
      <p:ext uri="{BB962C8B-B14F-4D97-AF65-F5344CB8AC3E}">
        <p14:creationId xmlns:p14="http://schemas.microsoft.com/office/powerpoint/2010/main" val="92340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19</a:t>
            </a:fld>
            <a:endParaRPr lang="en-US" dirty="0"/>
          </a:p>
        </p:txBody>
      </p:sp>
    </p:spTree>
    <p:extLst>
      <p:ext uri="{BB962C8B-B14F-4D97-AF65-F5344CB8AC3E}">
        <p14:creationId xmlns:p14="http://schemas.microsoft.com/office/powerpoint/2010/main" val="740555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20</a:t>
            </a:fld>
            <a:endParaRPr lang="en-US" dirty="0"/>
          </a:p>
        </p:txBody>
      </p:sp>
    </p:spTree>
    <p:extLst>
      <p:ext uri="{BB962C8B-B14F-4D97-AF65-F5344CB8AC3E}">
        <p14:creationId xmlns:p14="http://schemas.microsoft.com/office/powerpoint/2010/main" val="319063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a:t>
            </a:fld>
            <a:endParaRPr lang="en-US" dirty="0"/>
          </a:p>
        </p:txBody>
      </p:sp>
    </p:spTree>
    <p:extLst>
      <p:ext uri="{BB962C8B-B14F-4D97-AF65-F5344CB8AC3E}">
        <p14:creationId xmlns:p14="http://schemas.microsoft.com/office/powerpoint/2010/main" val="256872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21</a:t>
            </a:fld>
            <a:endParaRPr lang="en-US" dirty="0"/>
          </a:p>
        </p:txBody>
      </p:sp>
    </p:spTree>
    <p:extLst>
      <p:ext uri="{BB962C8B-B14F-4D97-AF65-F5344CB8AC3E}">
        <p14:creationId xmlns:p14="http://schemas.microsoft.com/office/powerpoint/2010/main" val="138350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22</a:t>
            </a:fld>
            <a:endParaRPr lang="en-US" dirty="0"/>
          </a:p>
        </p:txBody>
      </p:sp>
    </p:spTree>
    <p:extLst>
      <p:ext uri="{BB962C8B-B14F-4D97-AF65-F5344CB8AC3E}">
        <p14:creationId xmlns:p14="http://schemas.microsoft.com/office/powerpoint/2010/main" val="3869669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23</a:t>
            </a:fld>
            <a:endParaRPr lang="en-US" dirty="0"/>
          </a:p>
        </p:txBody>
      </p:sp>
    </p:spTree>
    <p:extLst>
      <p:ext uri="{BB962C8B-B14F-4D97-AF65-F5344CB8AC3E}">
        <p14:creationId xmlns:p14="http://schemas.microsoft.com/office/powerpoint/2010/main" val="600324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24</a:t>
            </a:fld>
            <a:endParaRPr lang="en-US" dirty="0"/>
          </a:p>
        </p:txBody>
      </p:sp>
    </p:spTree>
    <p:extLst>
      <p:ext uri="{BB962C8B-B14F-4D97-AF65-F5344CB8AC3E}">
        <p14:creationId xmlns:p14="http://schemas.microsoft.com/office/powerpoint/2010/main" val="3994138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25</a:t>
            </a:fld>
            <a:endParaRPr lang="en-US" dirty="0"/>
          </a:p>
        </p:txBody>
      </p:sp>
    </p:spTree>
    <p:extLst>
      <p:ext uri="{BB962C8B-B14F-4D97-AF65-F5344CB8AC3E}">
        <p14:creationId xmlns:p14="http://schemas.microsoft.com/office/powerpoint/2010/main" val="3113911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26</a:t>
            </a:fld>
            <a:endParaRPr lang="en-US" dirty="0"/>
          </a:p>
        </p:txBody>
      </p:sp>
    </p:spTree>
    <p:extLst>
      <p:ext uri="{BB962C8B-B14F-4D97-AF65-F5344CB8AC3E}">
        <p14:creationId xmlns:p14="http://schemas.microsoft.com/office/powerpoint/2010/main" val="411818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27</a:t>
            </a:fld>
            <a:endParaRPr lang="en-US" dirty="0"/>
          </a:p>
        </p:txBody>
      </p:sp>
    </p:spTree>
    <p:extLst>
      <p:ext uri="{BB962C8B-B14F-4D97-AF65-F5344CB8AC3E}">
        <p14:creationId xmlns:p14="http://schemas.microsoft.com/office/powerpoint/2010/main" val="274609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3</a:t>
            </a:fld>
            <a:endParaRPr lang="en-US" dirty="0"/>
          </a:p>
        </p:txBody>
      </p:sp>
    </p:spTree>
    <p:extLst>
      <p:ext uri="{BB962C8B-B14F-4D97-AF65-F5344CB8AC3E}">
        <p14:creationId xmlns:p14="http://schemas.microsoft.com/office/powerpoint/2010/main" val="211112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4</a:t>
            </a:fld>
            <a:endParaRPr lang="en-US" dirty="0"/>
          </a:p>
        </p:txBody>
      </p:sp>
    </p:spTree>
    <p:extLst>
      <p:ext uri="{BB962C8B-B14F-4D97-AF65-F5344CB8AC3E}">
        <p14:creationId xmlns:p14="http://schemas.microsoft.com/office/powerpoint/2010/main" val="190548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5</a:t>
            </a:fld>
            <a:endParaRPr lang="en-US" dirty="0"/>
          </a:p>
        </p:txBody>
      </p:sp>
    </p:spTree>
    <p:extLst>
      <p:ext uri="{BB962C8B-B14F-4D97-AF65-F5344CB8AC3E}">
        <p14:creationId xmlns:p14="http://schemas.microsoft.com/office/powerpoint/2010/main" val="23732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cs typeface="Arial" panose="020B0604020202020204" pitchFamily="34" charset="0"/>
              </a:rPr>
              <a:t>In addition to fraud and abuse, it’s also important to consider errors. Providing and billing for health care services involves a lot of complicated steps, which may lead to errors. Most Medicare payment errors are simply mistakes and are not the result of physicians, providers, or suppliers trying to take advantage of the Medicare system.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Sometimes what may seem like a simple error can turn out to be fraud or abuse, and what might appear to be fraud or abuse can be a simple error. Only a review and investigation of the issue will determine whether it is an error, fraud, or abuse.</a:t>
            </a:r>
          </a:p>
        </p:txBody>
      </p:sp>
      <p:sp>
        <p:nvSpPr>
          <p:cNvPr id="2" name="Footer Placeholder 1"/>
          <p:cNvSpPr>
            <a:spLocks noGrp="1"/>
          </p:cNvSpPr>
          <p:nvPr>
            <p:ph type="ftr" sz="quarter" idx="4"/>
          </p:nvPr>
        </p:nvSpPr>
        <p:spPr/>
        <p:txBody>
          <a:bodyPr/>
          <a:lstStyle/>
          <a:p>
            <a:pPr>
              <a:defRPr/>
            </a:pPr>
            <a:r>
              <a:rPr lang="sv-SE"/>
              <a:t>JUNE 2017</a:t>
            </a:r>
            <a:endParaRPr lang="en-US" dirty="0"/>
          </a:p>
        </p:txBody>
      </p:sp>
    </p:spTree>
    <p:extLst>
      <p:ext uri="{BB962C8B-B14F-4D97-AF65-F5344CB8AC3E}">
        <p14:creationId xmlns:p14="http://schemas.microsoft.com/office/powerpoint/2010/main" val="226337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7</a:t>
            </a:fld>
            <a:endParaRPr lang="en-US" dirty="0"/>
          </a:p>
        </p:txBody>
      </p:sp>
    </p:spTree>
    <p:extLst>
      <p:ext uri="{BB962C8B-B14F-4D97-AF65-F5344CB8AC3E}">
        <p14:creationId xmlns:p14="http://schemas.microsoft.com/office/powerpoint/2010/main" val="340586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8</a:t>
            </a:fld>
            <a:endParaRPr lang="en-US" dirty="0"/>
          </a:p>
        </p:txBody>
      </p:sp>
    </p:spTree>
    <p:extLst>
      <p:ext uri="{BB962C8B-B14F-4D97-AF65-F5344CB8AC3E}">
        <p14:creationId xmlns:p14="http://schemas.microsoft.com/office/powerpoint/2010/main" val="415894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3D7A7-561F-4023-AEC4-E8AD7A36319A}" type="slidenum">
              <a:rPr lang="en-US" smtClean="0"/>
              <a:t>9</a:t>
            </a:fld>
            <a:endParaRPr lang="en-US" dirty="0"/>
          </a:p>
        </p:txBody>
      </p:sp>
    </p:spTree>
    <p:extLst>
      <p:ext uri="{BB962C8B-B14F-4D97-AF65-F5344CB8AC3E}">
        <p14:creationId xmlns:p14="http://schemas.microsoft.com/office/powerpoint/2010/main" val="1379154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9832" y="4920905"/>
            <a:ext cx="3095864" cy="1857518"/>
          </a:xfrm>
          <a:prstGeom prst="rect">
            <a:avLst/>
          </a:prstGeom>
        </p:spPr>
      </p:pic>
    </p:spTree>
    <p:extLst>
      <p:ext uri="{BB962C8B-B14F-4D97-AF65-F5344CB8AC3E}">
        <p14:creationId xmlns:p14="http://schemas.microsoft.com/office/powerpoint/2010/main" val="9812194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9624" y="5467349"/>
            <a:ext cx="2089872" cy="1253923"/>
          </a:xfrm>
          <a:prstGeom prst="rect">
            <a:avLst/>
          </a:prstGeom>
        </p:spPr>
      </p:pic>
    </p:spTree>
    <p:extLst>
      <p:ext uri="{BB962C8B-B14F-4D97-AF65-F5344CB8AC3E}">
        <p14:creationId xmlns:p14="http://schemas.microsoft.com/office/powerpoint/2010/main" val="225406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18" y="4806605"/>
            <a:ext cx="3095864" cy="1857518"/>
          </a:xfrm>
          <a:prstGeom prst="rect">
            <a:avLst/>
          </a:prstGeom>
        </p:spPr>
      </p:pic>
    </p:spTree>
    <p:extLst>
      <p:ext uri="{BB962C8B-B14F-4D97-AF65-F5344CB8AC3E}">
        <p14:creationId xmlns:p14="http://schemas.microsoft.com/office/powerpoint/2010/main" val="942571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F1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40391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0" y="6587043"/>
            <a:ext cx="990599" cy="228659"/>
          </a:xfrm>
          <a:prstGeom prst="rect">
            <a:avLst/>
          </a:prstGeom>
        </p:spPr>
        <p:txBody>
          <a:bodyPr/>
          <a:lstStyle/>
          <a:p>
            <a:fld id="{E8B10D8D-BBC9-4FFB-8CC8-C3EAF76E7039}" type="datetimeFigureOut">
              <a:rPr lang="en-US" smtClean="0"/>
              <a:t>6/6/2018</a:t>
            </a:fld>
            <a:endParaRPr lang="en-US" dirty="0"/>
          </a:p>
        </p:txBody>
      </p:sp>
      <p:sp>
        <p:nvSpPr>
          <p:cNvPr id="5" name="Footer Placeholder 2"/>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3"/>
          <p:cNvSpPr>
            <a:spLocks noGrp="1"/>
          </p:cNvSpPr>
          <p:nvPr>
            <p:ph type="sldNum" sz="quarter" idx="12"/>
          </p:nvPr>
        </p:nvSpPr>
        <p:spPr>
          <a:xfrm>
            <a:off x="8431444" y="6010736"/>
            <a:ext cx="628813" cy="767687"/>
          </a:xfrm>
          <a:prstGeom prst="rect">
            <a:avLst/>
          </a:prstGeom>
        </p:spPr>
        <p:txBody>
          <a:bodyPr/>
          <a:lstStyle/>
          <a:p>
            <a:fld id="{2E18C301-3E31-40BF-A6E2-0B54064D39CA}" type="slidenum">
              <a:rPr lang="en-US" smtClean="0"/>
              <a:t>‹#›</a:t>
            </a:fld>
            <a:endParaRPr lang="en-US" dirty="0"/>
          </a:p>
        </p:txBody>
      </p:sp>
    </p:spTree>
    <p:extLst>
      <p:ext uri="{BB962C8B-B14F-4D97-AF65-F5344CB8AC3E}">
        <p14:creationId xmlns:p14="http://schemas.microsoft.com/office/powerpoint/2010/main" val="9720851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userDrawn="1"/>
        </p:nvSpPr>
        <p:spPr>
          <a:xfrm>
            <a:off x="8705850" y="0"/>
            <a:ext cx="354407" cy="6858000"/>
          </a:xfrm>
          <a:prstGeom prst="ellipse">
            <a:avLst/>
          </a:prstGeom>
          <a:solidFill>
            <a:srgbClr val="4B835D">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rot="2387156">
            <a:off x="-825361" y="2459730"/>
            <a:ext cx="7720421" cy="90690"/>
          </a:xfrm>
          <a:prstGeom prst="ellipse">
            <a:avLst/>
          </a:prstGeom>
          <a:solidFill>
            <a:srgbClr val="0F147C">
              <a:alpha val="3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107507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 id="2147483697" r:id="rId5"/>
  </p:sldLayoutIdLst>
  <p:timing>
    <p:tnLst>
      <p:par>
        <p:cTn id="1" dur="indefinite" restart="never" nodeType="tmRoot"/>
      </p:par>
    </p:tnLst>
  </p:timing>
  <p:txStyles>
    <p:titleStyle>
      <a:lvl1pPr algn="l" defTabSz="457200" rtl="0" eaLnBrk="1" latinLnBrk="0" hangingPunct="1">
        <a:spcBef>
          <a:spcPct val="0"/>
        </a:spcBef>
        <a:buNone/>
        <a:defRPr sz="4200" b="0" i="0" kern="1200" cap="small" baseline="0">
          <a:solidFill>
            <a:srgbClr val="E0F7E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0F7EC"/>
        </a:buClr>
        <a:buSzPct val="80000"/>
        <a:buFont typeface="Wingdings 3" charset="2"/>
        <a:buChar char=""/>
        <a:defRPr sz="2000" b="0" i="0" kern="1200">
          <a:solidFill>
            <a:schemeClr val="tx2"/>
          </a:solidFill>
          <a:latin typeface="+mj-lt"/>
          <a:ea typeface="+mj-ea"/>
          <a:cs typeface="+mj-cs"/>
        </a:defRPr>
      </a:lvl1pPr>
      <a:lvl2pPr marL="742950" indent="-285750" algn="l" defTabSz="457200" rtl="0" eaLnBrk="1" latinLnBrk="0" hangingPunct="1">
        <a:spcBef>
          <a:spcPts val="1000"/>
        </a:spcBef>
        <a:spcAft>
          <a:spcPts val="0"/>
        </a:spcAft>
        <a:buClr>
          <a:srgbClr val="E0F7EC"/>
        </a:buClr>
        <a:buSzPct val="80000"/>
        <a:buFont typeface="Wingdings 3" charset="2"/>
        <a:buChar char=""/>
        <a:defRPr sz="1800" b="0" i="0" kern="1200">
          <a:solidFill>
            <a:schemeClr val="tx2"/>
          </a:solidFill>
          <a:latin typeface="+mj-lt"/>
          <a:ea typeface="+mj-ea"/>
          <a:cs typeface="+mj-cs"/>
        </a:defRPr>
      </a:lvl2pPr>
      <a:lvl3pPr marL="1143000" indent="-228600" algn="l" defTabSz="457200" rtl="0" eaLnBrk="1" latinLnBrk="0" hangingPunct="1">
        <a:spcBef>
          <a:spcPts val="1000"/>
        </a:spcBef>
        <a:spcAft>
          <a:spcPts val="0"/>
        </a:spcAft>
        <a:buClr>
          <a:srgbClr val="E0F7EC"/>
        </a:buClr>
        <a:buSzPct val="80000"/>
        <a:buFont typeface="Wingdings 3" charset="2"/>
        <a:buChar char=""/>
        <a:defRPr sz="1600" b="0" i="0" kern="1200">
          <a:solidFill>
            <a:schemeClr val="tx2"/>
          </a:solidFill>
          <a:latin typeface="+mj-lt"/>
          <a:ea typeface="+mj-ea"/>
          <a:cs typeface="+mj-cs"/>
        </a:defRPr>
      </a:lvl3pPr>
      <a:lvl4pPr marL="1600200" indent="-228600" algn="l" defTabSz="457200" rtl="0" eaLnBrk="1" latinLnBrk="0" hangingPunct="1">
        <a:spcBef>
          <a:spcPts val="1000"/>
        </a:spcBef>
        <a:spcAft>
          <a:spcPts val="0"/>
        </a:spcAft>
        <a:buClr>
          <a:srgbClr val="E0F7EC"/>
        </a:buClr>
        <a:buSzPct val="80000"/>
        <a:buFont typeface="Wingdings 3" charset="2"/>
        <a:buChar char=""/>
        <a:defRPr sz="1400" b="0" i="0" kern="1200">
          <a:solidFill>
            <a:schemeClr val="tx2"/>
          </a:solidFill>
          <a:latin typeface="+mj-lt"/>
          <a:ea typeface="+mj-ea"/>
          <a:cs typeface="+mj-cs"/>
        </a:defRPr>
      </a:lvl4pPr>
      <a:lvl5pPr marL="2057400" indent="-228600" algn="l" defTabSz="457200" rtl="0" eaLnBrk="1" latinLnBrk="0" hangingPunct="1">
        <a:spcBef>
          <a:spcPts val="1000"/>
        </a:spcBef>
        <a:spcAft>
          <a:spcPts val="0"/>
        </a:spcAft>
        <a:buClr>
          <a:srgbClr val="E0F7EC"/>
        </a:buClr>
        <a:buSzPct val="80000"/>
        <a:buFont typeface="Wingdings 3" charset="2"/>
        <a:buChar char=""/>
        <a:defRPr sz="1400" b="0" i="0" kern="1200">
          <a:solidFill>
            <a:schemeClr val="tx2"/>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newcard/" TargetMode="Externa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49158" y="1502123"/>
            <a:ext cx="7806779" cy="2193577"/>
          </a:xfrm>
          <a:prstGeom prst="rect">
            <a:avLst/>
          </a:prstGeom>
        </p:spPr>
        <p:txBody>
          <a:bodyPr>
            <a:normAutofit/>
          </a:bodyPr>
          <a:lstStyle/>
          <a:p>
            <a:r>
              <a:rPr lang="en-US" sz="6000" b="1" dirty="0" smtClean="0">
                <a:solidFill>
                  <a:srgbClr val="4B835D"/>
                </a:solidFill>
                <a:latin typeface="+mn-lt"/>
              </a:rPr>
              <a:t>Indiana Senior Medicare Patrol (SMP)</a:t>
            </a:r>
            <a:endParaRPr lang="en-US" sz="6600" b="1" dirty="0">
              <a:solidFill>
                <a:srgbClr val="4B835D"/>
              </a:solidFill>
              <a:latin typeface="+mn-lt"/>
            </a:endParaRPr>
          </a:p>
        </p:txBody>
      </p:sp>
    </p:spTree>
    <p:extLst>
      <p:ext uri="{BB962C8B-B14F-4D97-AF65-F5344CB8AC3E}">
        <p14:creationId xmlns:p14="http://schemas.microsoft.com/office/powerpoint/2010/main" val="5714254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8150" y="1196975"/>
            <a:ext cx="7921625" cy="2463800"/>
          </a:xfrm>
          <a:prstGeom prst="rect">
            <a:avLst/>
          </a:prstGeom>
        </p:spPr>
        <p:txBody>
          <a:bodyPr anchor="ctr">
            <a:noAutofit/>
          </a:bodyPr>
          <a:lstStyle/>
          <a:p>
            <a:r>
              <a:rPr lang="en-US" sz="3600" b="1" cap="small" dirty="0" smtClean="0">
                <a:solidFill>
                  <a:srgbClr val="0D137D"/>
                </a:solidFill>
              </a:rPr>
              <a:t>Starting </a:t>
            </a:r>
            <a:r>
              <a:rPr lang="en-US" sz="3600" b="1" cap="small" dirty="0">
                <a:solidFill>
                  <a:srgbClr val="0D137D"/>
                </a:solidFill>
              </a:rPr>
              <a:t>in </a:t>
            </a:r>
            <a:r>
              <a:rPr lang="en-US" sz="3600" b="1" cap="small" dirty="0" smtClean="0">
                <a:solidFill>
                  <a:srgbClr val="0D137D"/>
                </a:solidFill>
              </a:rPr>
              <a:t>May 2018</a:t>
            </a:r>
            <a:r>
              <a:rPr lang="en-US" sz="3600" b="1" cap="small" dirty="0">
                <a:solidFill>
                  <a:srgbClr val="0D137D"/>
                </a:solidFill>
              </a:rPr>
              <a:t>, </a:t>
            </a:r>
            <a:r>
              <a:rPr lang="en-US" sz="3600" b="1" cap="small" dirty="0" smtClean="0">
                <a:solidFill>
                  <a:srgbClr val="0D137D"/>
                </a:solidFill>
              </a:rPr>
              <a:t>Medicare </a:t>
            </a:r>
            <a:r>
              <a:rPr lang="en-US" sz="3600" b="1" cap="small" dirty="0">
                <a:solidFill>
                  <a:srgbClr val="0D137D"/>
                </a:solidFill>
              </a:rPr>
              <a:t>will mail </a:t>
            </a:r>
            <a:r>
              <a:rPr lang="en-US" sz="3600" b="1" cap="small" dirty="0" smtClean="0">
                <a:solidFill>
                  <a:srgbClr val="0D137D"/>
                </a:solidFill>
              </a:rPr>
              <a:t>New </a:t>
            </a:r>
            <a:r>
              <a:rPr lang="en-US" sz="3600" b="1" cap="small" dirty="0">
                <a:solidFill>
                  <a:srgbClr val="0D137D"/>
                </a:solidFill>
              </a:rPr>
              <a:t>Medicare Cards </a:t>
            </a:r>
            <a:r>
              <a:rPr lang="en-US" sz="3600" b="1" cap="small" dirty="0" smtClean="0">
                <a:solidFill>
                  <a:srgbClr val="0D137D"/>
                </a:solidFill>
              </a:rPr>
              <a:t>to </a:t>
            </a:r>
            <a:r>
              <a:rPr lang="en-US" sz="3600" b="1" cap="small" dirty="0">
                <a:solidFill>
                  <a:srgbClr val="0D137D"/>
                </a:solidFill>
              </a:rPr>
              <a:t>all people with Medicare…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726" y="4926821"/>
            <a:ext cx="3665392" cy="1668729"/>
          </a:xfrm>
          <a:prstGeom prst="rect">
            <a:avLst/>
          </a:prstGeom>
          <a:ln w="38100">
            <a:solidFill>
              <a:srgbClr val="2B2929"/>
            </a:solidFill>
          </a:ln>
        </p:spPr>
      </p:pic>
      <p:sp>
        <p:nvSpPr>
          <p:cNvPr id="4" name="Text Placeholder 2"/>
          <p:cNvSpPr txBox="1">
            <a:spLocks/>
          </p:cNvSpPr>
          <p:nvPr/>
        </p:nvSpPr>
        <p:spPr>
          <a:xfrm>
            <a:off x="438150" y="3416351"/>
            <a:ext cx="8001000" cy="1079449"/>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rgbClr val="E0F7EC"/>
              </a:buClr>
              <a:buSzPct val="80000"/>
              <a:buFont typeface="Wingdings 3" charset="2"/>
              <a:buNone/>
              <a:defRPr sz="2000" b="0" i="0" kern="1200" cap="all">
                <a:solidFill>
                  <a:srgbClr val="E0F7EC"/>
                </a:solidFill>
                <a:latin typeface="+mj-lt"/>
                <a:ea typeface="+mj-ea"/>
                <a:cs typeface="+mj-cs"/>
              </a:defRPr>
            </a:lvl1pPr>
            <a:lvl2pPr marL="457200" indent="0" algn="l" defTabSz="457200" rtl="0" eaLnBrk="1" latinLnBrk="0" hangingPunct="1">
              <a:spcBef>
                <a:spcPts val="1000"/>
              </a:spcBef>
              <a:spcAft>
                <a:spcPts val="0"/>
              </a:spcAft>
              <a:buClr>
                <a:srgbClr val="E0F7EC"/>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rgbClr val="E0F7EC"/>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rgbClr val="E0F7EC"/>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rgbClr val="E0F7EC"/>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800" cap="none" dirty="0" smtClean="0">
                <a:solidFill>
                  <a:srgbClr val="2B2929"/>
                </a:solidFill>
              </a:rPr>
              <a:t>Indiana beneficiaries will begin receiving new cards sometime after June.</a:t>
            </a:r>
            <a:endParaRPr lang="en-US" sz="2800" cap="none" dirty="0">
              <a:solidFill>
                <a:srgbClr val="2B2929"/>
              </a:solidFill>
            </a:endParaRPr>
          </a:p>
        </p:txBody>
      </p:sp>
      <p:sp>
        <p:nvSpPr>
          <p:cNvPr id="5" name="Title 1"/>
          <p:cNvSpPr txBox="1">
            <a:spLocks/>
          </p:cNvSpPr>
          <p:nvPr/>
        </p:nvSpPr>
        <p:spPr>
          <a:xfrm>
            <a:off x="325926" y="-113410"/>
            <a:ext cx="9144000" cy="9840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57200"/>
            <a:r>
              <a:rPr lang="en-US" sz="4200" b="1" cap="small" dirty="0">
                <a:solidFill>
                  <a:srgbClr val="4B835D"/>
                </a:solidFill>
                <a:latin typeface="+mn-lt"/>
              </a:rPr>
              <a:t>New Medicare Cards</a:t>
            </a:r>
          </a:p>
        </p:txBody>
      </p:sp>
    </p:spTree>
    <p:extLst>
      <p:ext uri="{BB962C8B-B14F-4D97-AF65-F5344CB8AC3E}">
        <p14:creationId xmlns:p14="http://schemas.microsoft.com/office/powerpoint/2010/main" val="30339705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577980" y="1609692"/>
            <a:ext cx="7880566" cy="1975926"/>
          </a:xfrm>
          <a:prstGeom prst="rect">
            <a:avLst/>
          </a:prstGeom>
        </p:spPr>
        <p:txBody>
          <a:bodyPr wrap="square">
            <a:spAutoFit/>
          </a:bodyPr>
          <a:lstStyle/>
          <a:p>
            <a:pPr marL="0" lvl="1">
              <a:lnSpc>
                <a:spcPct val="90000"/>
              </a:lnSpc>
              <a:spcBef>
                <a:spcPts val="1000"/>
              </a:spcBef>
              <a:spcAft>
                <a:spcPts val="600"/>
              </a:spcAft>
            </a:pPr>
            <a:r>
              <a:rPr lang="en-US" sz="3200" dirty="0" smtClean="0">
                <a:solidFill>
                  <a:srgbClr val="2B2929"/>
                </a:solidFill>
              </a:rPr>
              <a:t>In an</a:t>
            </a:r>
            <a:r>
              <a:rPr lang="en-US" sz="3600" b="1" dirty="0" smtClean="0">
                <a:solidFill>
                  <a:srgbClr val="2B2929"/>
                </a:solidFill>
              </a:rPr>
              <a:t> </a:t>
            </a:r>
            <a:r>
              <a:rPr lang="en-US" sz="3600" b="1" dirty="0" smtClean="0">
                <a:solidFill>
                  <a:srgbClr val="0D137D"/>
                </a:solidFill>
              </a:rPr>
              <a:t>effort to deter identity theft</a:t>
            </a:r>
            <a:r>
              <a:rPr lang="en-US" sz="3200" dirty="0" smtClean="0">
                <a:solidFill>
                  <a:srgbClr val="0D137D"/>
                </a:solidFill>
              </a:rPr>
              <a:t>, </a:t>
            </a:r>
            <a:r>
              <a:rPr lang="en-US" sz="3200" dirty="0" smtClean="0">
                <a:solidFill>
                  <a:srgbClr val="2B2929"/>
                </a:solidFill>
              </a:rPr>
              <a:t>Medicare is replacing current cards with a </a:t>
            </a:r>
            <a:r>
              <a:rPr lang="en-US" sz="3600" b="1" dirty="0" smtClean="0">
                <a:solidFill>
                  <a:srgbClr val="0D137D"/>
                </a:solidFill>
              </a:rPr>
              <a:t>New Medicare Card </a:t>
            </a:r>
            <a:r>
              <a:rPr lang="en-US" sz="3200" dirty="0" smtClean="0">
                <a:solidFill>
                  <a:srgbClr val="2B2929"/>
                </a:solidFill>
              </a:rPr>
              <a:t>that will include </a:t>
            </a:r>
            <a:r>
              <a:rPr lang="en-US" sz="3200" dirty="0">
                <a:solidFill>
                  <a:srgbClr val="2B2929"/>
                </a:solidFill>
              </a:rPr>
              <a:t>include a </a:t>
            </a:r>
            <a:r>
              <a:rPr lang="en-US" sz="3200" b="1" dirty="0">
                <a:solidFill>
                  <a:srgbClr val="0D137D"/>
                </a:solidFill>
              </a:rPr>
              <a:t>new unique </a:t>
            </a:r>
            <a:r>
              <a:rPr lang="en-US" sz="3200" b="1" dirty="0" smtClean="0">
                <a:solidFill>
                  <a:srgbClr val="0D137D"/>
                </a:solidFill>
              </a:rPr>
              <a:t>Beneficiary ID Number</a:t>
            </a:r>
            <a:r>
              <a:rPr lang="en-US" sz="2800" dirty="0" smtClean="0">
                <a:solidFill>
                  <a:srgbClr val="0D137D"/>
                </a:solidFill>
              </a:rPr>
              <a:t>.</a:t>
            </a:r>
            <a:endParaRPr lang="en-US" sz="3600" dirty="0">
              <a:solidFill>
                <a:srgbClr val="0D137D"/>
              </a:solidFill>
            </a:endParaRPr>
          </a:p>
        </p:txBody>
      </p:sp>
      <p:sp>
        <p:nvSpPr>
          <p:cNvPr id="7" name="Title 1"/>
          <p:cNvSpPr txBox="1">
            <a:spLocks/>
          </p:cNvSpPr>
          <p:nvPr/>
        </p:nvSpPr>
        <p:spPr>
          <a:xfrm>
            <a:off x="325926" y="-113410"/>
            <a:ext cx="9144000" cy="9840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57200"/>
            <a:r>
              <a:rPr lang="en-US" sz="4200" b="1" cap="small" dirty="0">
                <a:solidFill>
                  <a:srgbClr val="4B835D"/>
                </a:solidFill>
                <a:latin typeface="+mn-lt"/>
              </a:rPr>
              <a:t>New Medicare Cards</a:t>
            </a:r>
          </a:p>
        </p:txBody>
      </p:sp>
      <p:grpSp>
        <p:nvGrpSpPr>
          <p:cNvPr id="5" name="Group 4"/>
          <p:cNvGrpSpPr/>
          <p:nvPr/>
        </p:nvGrpSpPr>
        <p:grpSpPr>
          <a:xfrm>
            <a:off x="2153918" y="3814064"/>
            <a:ext cx="4762422" cy="2743381"/>
            <a:chOff x="2153918" y="3814064"/>
            <a:chExt cx="4762422" cy="2743381"/>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0060" t="30992" r="13664" b="10565"/>
            <a:stretch/>
          </p:blipFill>
          <p:spPr>
            <a:xfrm>
              <a:off x="2572719" y="3814064"/>
              <a:ext cx="4343621" cy="2743381"/>
            </a:xfrm>
            <a:prstGeom prst="rect">
              <a:avLst/>
            </a:prstGeom>
          </p:spPr>
        </p:pic>
        <p:sp>
          <p:nvSpPr>
            <p:cNvPr id="2" name="Oval 1"/>
            <p:cNvSpPr/>
            <p:nvPr/>
          </p:nvSpPr>
          <p:spPr>
            <a:xfrm>
              <a:off x="2153918" y="5185754"/>
              <a:ext cx="3286447" cy="5426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96067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698526" y="1594959"/>
            <a:ext cx="7759337" cy="2702278"/>
          </a:xfrm>
          <a:prstGeom prst="rect">
            <a:avLst/>
          </a:prstGeom>
        </p:spPr>
        <p:txBody>
          <a:bodyPr wrap="square">
            <a:spAutoFit/>
          </a:bodyPr>
          <a:lstStyle/>
          <a:p>
            <a:pPr marL="342900" lvl="1" indent="-342900">
              <a:lnSpc>
                <a:spcPct val="90000"/>
              </a:lnSpc>
              <a:spcBef>
                <a:spcPts val="1000"/>
              </a:spcBef>
              <a:spcAft>
                <a:spcPts val="600"/>
              </a:spcAft>
              <a:buClr>
                <a:srgbClr val="2B2929"/>
              </a:buClr>
              <a:buFont typeface="Arial" panose="020B0604020202020204" pitchFamily="34" charset="0"/>
              <a:buChar char="•"/>
            </a:pPr>
            <a:r>
              <a:rPr lang="en-US" sz="2400" dirty="0" smtClean="0">
                <a:solidFill>
                  <a:srgbClr val="2B2929"/>
                </a:solidFill>
              </a:rPr>
              <a:t>All </a:t>
            </a:r>
            <a:r>
              <a:rPr lang="en-US" sz="2400" dirty="0">
                <a:solidFill>
                  <a:srgbClr val="2B2929"/>
                </a:solidFill>
              </a:rPr>
              <a:t>beneficiaries will receive a new card </a:t>
            </a:r>
            <a:r>
              <a:rPr lang="en-US" sz="2400" b="1" dirty="0">
                <a:solidFill>
                  <a:srgbClr val="0D137D"/>
                </a:solidFill>
              </a:rPr>
              <a:t>BY MAIL</a:t>
            </a:r>
            <a:r>
              <a:rPr lang="en-US" sz="2400" dirty="0">
                <a:solidFill>
                  <a:srgbClr val="0D137D"/>
                </a:solidFill>
              </a:rPr>
              <a:t> </a:t>
            </a:r>
            <a:r>
              <a:rPr lang="en-US" sz="2400" dirty="0">
                <a:solidFill>
                  <a:srgbClr val="2B2929"/>
                </a:solidFill>
              </a:rPr>
              <a:t>between April 2018 and April </a:t>
            </a:r>
            <a:r>
              <a:rPr lang="en-US" sz="2400" dirty="0" smtClean="0">
                <a:solidFill>
                  <a:srgbClr val="2B2929"/>
                </a:solidFill>
              </a:rPr>
              <a:t>2019</a:t>
            </a:r>
          </a:p>
          <a:p>
            <a:pPr marL="342900" lvl="1" indent="-342900">
              <a:lnSpc>
                <a:spcPct val="90000"/>
              </a:lnSpc>
              <a:spcBef>
                <a:spcPts val="1000"/>
              </a:spcBef>
              <a:spcAft>
                <a:spcPts val="600"/>
              </a:spcAft>
              <a:buClr>
                <a:srgbClr val="2B2929"/>
              </a:buClr>
              <a:buFont typeface="Arial" panose="020B0604020202020204" pitchFamily="34" charset="0"/>
              <a:buChar char="•"/>
            </a:pPr>
            <a:r>
              <a:rPr lang="en-US" sz="2400" dirty="0" smtClean="0">
                <a:solidFill>
                  <a:srgbClr val="2B2929"/>
                </a:solidFill>
              </a:rPr>
              <a:t>Make sure your mailing address is </a:t>
            </a:r>
            <a:r>
              <a:rPr lang="en-US" sz="2400" b="1" dirty="0">
                <a:solidFill>
                  <a:srgbClr val="0D137D"/>
                </a:solidFill>
              </a:rPr>
              <a:t>UP-TO-DATE</a:t>
            </a:r>
            <a:r>
              <a:rPr lang="en-US" sz="2400" dirty="0" smtClean="0">
                <a:solidFill>
                  <a:srgbClr val="2B2929"/>
                </a:solidFill>
              </a:rPr>
              <a:t> with Social Security, </a:t>
            </a:r>
            <a:r>
              <a:rPr lang="en-US" sz="2400" dirty="0">
                <a:solidFill>
                  <a:srgbClr val="2B2929"/>
                </a:solidFill>
              </a:rPr>
              <a:t>1 (800) </a:t>
            </a:r>
            <a:r>
              <a:rPr lang="en-US" sz="2400" dirty="0" smtClean="0">
                <a:solidFill>
                  <a:srgbClr val="2B2929"/>
                </a:solidFill>
              </a:rPr>
              <a:t>772-1213</a:t>
            </a:r>
            <a:endParaRPr lang="en-US" sz="2400" dirty="0" smtClean="0">
              <a:solidFill>
                <a:srgbClr val="2B2929"/>
              </a:solidFill>
            </a:endParaRPr>
          </a:p>
          <a:p>
            <a:pPr marL="342900" lvl="1" indent="-342900">
              <a:lnSpc>
                <a:spcPct val="90000"/>
              </a:lnSpc>
              <a:spcBef>
                <a:spcPts val="1000"/>
              </a:spcBef>
              <a:spcAft>
                <a:spcPts val="600"/>
              </a:spcAft>
              <a:buClr>
                <a:srgbClr val="2B2929"/>
              </a:buClr>
              <a:buFont typeface="Arial" panose="020B0604020202020204" pitchFamily="34" charset="0"/>
              <a:buChar char="•"/>
            </a:pPr>
            <a:r>
              <a:rPr lang="en-US" sz="2400" dirty="0" smtClean="0">
                <a:solidFill>
                  <a:srgbClr val="2B2929"/>
                </a:solidFill>
              </a:rPr>
              <a:t>Once new card is received, </a:t>
            </a:r>
            <a:r>
              <a:rPr lang="en-US" sz="2400" b="1" dirty="0">
                <a:solidFill>
                  <a:srgbClr val="0D137D"/>
                </a:solidFill>
              </a:rPr>
              <a:t>SHRED YOUR OLD CARD</a:t>
            </a:r>
          </a:p>
          <a:p>
            <a:pPr marL="342900" lvl="1" indent="-342900">
              <a:lnSpc>
                <a:spcPct val="90000"/>
              </a:lnSpc>
              <a:spcBef>
                <a:spcPts val="1000"/>
              </a:spcBef>
              <a:spcAft>
                <a:spcPts val="600"/>
              </a:spcAft>
              <a:buClr>
                <a:srgbClr val="2B2929"/>
              </a:buClr>
              <a:buFont typeface="Arial" panose="020B0604020202020204" pitchFamily="34" charset="0"/>
              <a:buChar char="•"/>
            </a:pPr>
            <a:r>
              <a:rPr lang="en-US" sz="2400" dirty="0" smtClean="0">
                <a:solidFill>
                  <a:srgbClr val="2B2929"/>
                </a:solidFill>
              </a:rPr>
              <a:t>There is </a:t>
            </a:r>
            <a:r>
              <a:rPr lang="en-US" sz="2400" b="1" dirty="0">
                <a:solidFill>
                  <a:srgbClr val="0D137D"/>
                </a:solidFill>
              </a:rPr>
              <a:t>NO CHARGE for new card</a:t>
            </a:r>
          </a:p>
        </p:txBody>
      </p:sp>
      <p:sp>
        <p:nvSpPr>
          <p:cNvPr id="7" name="Rectangle 6"/>
          <p:cNvSpPr/>
          <p:nvPr/>
        </p:nvSpPr>
        <p:spPr>
          <a:xfrm>
            <a:off x="362138" y="144855"/>
            <a:ext cx="9144000" cy="674031"/>
          </a:xfrm>
          <a:prstGeom prst="rect">
            <a:avLst/>
          </a:prstGeom>
        </p:spPr>
        <p:txBody>
          <a:bodyPr wrap="square">
            <a:spAutoFit/>
          </a:bodyPr>
          <a:lstStyle/>
          <a:p>
            <a:pPr marL="0" lvl="1" defTabSz="457200">
              <a:lnSpc>
                <a:spcPct val="90000"/>
              </a:lnSpc>
              <a:spcBef>
                <a:spcPct val="0"/>
              </a:spcBef>
              <a:spcAft>
                <a:spcPts val="600"/>
              </a:spcAft>
            </a:pPr>
            <a:r>
              <a:rPr lang="en-US" sz="4200" b="1" cap="small" dirty="0">
                <a:solidFill>
                  <a:srgbClr val="4B835D"/>
                </a:solidFill>
                <a:ea typeface="+mj-ea"/>
                <a:cs typeface="+mj-cs"/>
              </a:rPr>
              <a:t>What You Need to Know</a:t>
            </a:r>
          </a:p>
        </p:txBody>
      </p:sp>
    </p:spTree>
    <p:extLst>
      <p:ext uri="{BB962C8B-B14F-4D97-AF65-F5344CB8AC3E}">
        <p14:creationId xmlns:p14="http://schemas.microsoft.com/office/powerpoint/2010/main" val="12242920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438912" y="301752"/>
            <a:ext cx="6419088" cy="674031"/>
          </a:xfrm>
          <a:prstGeom prst="rect">
            <a:avLst/>
          </a:prstGeom>
        </p:spPr>
        <p:txBody>
          <a:bodyPr wrap="square">
            <a:spAutoFit/>
          </a:bodyPr>
          <a:lstStyle/>
          <a:p>
            <a:pPr marL="0" lvl="1" defTabSz="457200">
              <a:lnSpc>
                <a:spcPct val="90000"/>
              </a:lnSpc>
              <a:spcBef>
                <a:spcPct val="0"/>
              </a:spcBef>
              <a:spcAft>
                <a:spcPts val="600"/>
              </a:spcAft>
            </a:pPr>
            <a:r>
              <a:rPr lang="en-US" sz="4200" b="1" cap="small" dirty="0">
                <a:solidFill>
                  <a:srgbClr val="4B835D"/>
                </a:solidFill>
              </a:rPr>
              <a:t>What You Need to Know</a:t>
            </a:r>
          </a:p>
        </p:txBody>
      </p:sp>
      <p:sp>
        <p:nvSpPr>
          <p:cNvPr id="3" name="Rectangle 2"/>
          <p:cNvSpPr/>
          <p:nvPr/>
        </p:nvSpPr>
        <p:spPr>
          <a:xfrm>
            <a:off x="329184" y="1677934"/>
            <a:ext cx="7644384" cy="3367076"/>
          </a:xfrm>
          <a:prstGeom prst="rect">
            <a:avLst/>
          </a:prstGeom>
        </p:spPr>
        <p:txBody>
          <a:bodyPr wrap="square">
            <a:spAutoFit/>
          </a:bodyPr>
          <a:lstStyle/>
          <a:p>
            <a:pPr marL="342900" lvl="1" indent="-342900">
              <a:lnSpc>
                <a:spcPct val="90000"/>
              </a:lnSpc>
              <a:spcBef>
                <a:spcPts val="1000"/>
              </a:spcBef>
              <a:spcAft>
                <a:spcPts val="600"/>
              </a:spcAft>
              <a:buClr>
                <a:srgbClr val="2B2929"/>
              </a:buClr>
              <a:buFont typeface="Arial" panose="020B0604020202020204" pitchFamily="34" charset="0"/>
              <a:buChar char="•"/>
            </a:pPr>
            <a:r>
              <a:rPr lang="en-US" sz="2400" dirty="0">
                <a:solidFill>
                  <a:srgbClr val="2B2929"/>
                </a:solidFill>
              </a:rPr>
              <a:t>The new card has </a:t>
            </a:r>
            <a:r>
              <a:rPr lang="en-US" sz="2400" b="1" dirty="0">
                <a:solidFill>
                  <a:srgbClr val="0D137D"/>
                </a:solidFill>
              </a:rPr>
              <a:t>NO IMPACT ON BENEFITS/COVERAGE</a:t>
            </a:r>
          </a:p>
          <a:p>
            <a:pPr marL="342900" lvl="1" indent="-342900">
              <a:lnSpc>
                <a:spcPct val="90000"/>
              </a:lnSpc>
              <a:spcBef>
                <a:spcPts val="1000"/>
              </a:spcBef>
              <a:spcAft>
                <a:spcPts val="600"/>
              </a:spcAft>
              <a:buClr>
                <a:srgbClr val="2B2929"/>
              </a:buClr>
              <a:buFont typeface="Arial" panose="020B0604020202020204" pitchFamily="34" charset="0"/>
              <a:buChar char="•"/>
            </a:pPr>
            <a:r>
              <a:rPr lang="en-US" sz="2400" b="1" cap="all" dirty="0">
                <a:solidFill>
                  <a:srgbClr val="0D137D"/>
                </a:solidFill>
              </a:rPr>
              <a:t>No action required on your part </a:t>
            </a:r>
            <a:r>
              <a:rPr lang="en-US" sz="2400" dirty="0">
                <a:solidFill>
                  <a:srgbClr val="0D137D"/>
                </a:solidFill>
              </a:rPr>
              <a:t>– </a:t>
            </a:r>
            <a:r>
              <a:rPr lang="en-US" sz="2400" dirty="0">
                <a:solidFill>
                  <a:srgbClr val="2B2929"/>
                </a:solidFill>
              </a:rPr>
              <a:t>and</a:t>
            </a:r>
            <a:r>
              <a:rPr lang="en-US" sz="2400" dirty="0">
                <a:solidFill>
                  <a:srgbClr val="0D137D"/>
                </a:solidFill>
              </a:rPr>
              <a:t> </a:t>
            </a:r>
            <a:r>
              <a:rPr lang="en-US" sz="2400" b="1" dirty="0">
                <a:solidFill>
                  <a:srgbClr val="0D137D"/>
                </a:solidFill>
              </a:rPr>
              <a:t>Medicare will never ask you to give personal or private information </a:t>
            </a:r>
            <a:r>
              <a:rPr lang="en-US" sz="2400" dirty="0">
                <a:solidFill>
                  <a:srgbClr val="2B2929"/>
                </a:solidFill>
              </a:rPr>
              <a:t>to get your new </a:t>
            </a:r>
            <a:r>
              <a:rPr lang="en-US" sz="2400" dirty="0" smtClean="0">
                <a:solidFill>
                  <a:srgbClr val="2B2929"/>
                </a:solidFill>
              </a:rPr>
              <a:t>card</a:t>
            </a:r>
          </a:p>
          <a:p>
            <a:pPr marL="342900" lvl="1" indent="-342900">
              <a:lnSpc>
                <a:spcPct val="90000"/>
              </a:lnSpc>
              <a:spcBef>
                <a:spcPts val="1000"/>
              </a:spcBef>
              <a:spcAft>
                <a:spcPts val="600"/>
              </a:spcAft>
              <a:buClr>
                <a:srgbClr val="2B2929"/>
              </a:buClr>
              <a:buFont typeface="Arial" panose="020B0604020202020204" pitchFamily="34" charset="0"/>
              <a:buChar char="•"/>
            </a:pPr>
            <a:r>
              <a:rPr lang="en-US" sz="2400" dirty="0" smtClean="0">
                <a:solidFill>
                  <a:srgbClr val="2B2929"/>
                </a:solidFill>
              </a:rPr>
              <a:t>You may want to sign up for an </a:t>
            </a:r>
            <a:r>
              <a:rPr lang="en-US" sz="2400" b="1" cap="all" dirty="0" smtClean="0">
                <a:solidFill>
                  <a:srgbClr val="0D137D"/>
                </a:solidFill>
              </a:rPr>
              <a:t>email alert </a:t>
            </a:r>
            <a:r>
              <a:rPr lang="en-US" sz="2400" dirty="0" smtClean="0">
                <a:solidFill>
                  <a:srgbClr val="2B2929"/>
                </a:solidFill>
              </a:rPr>
              <a:t>to know when the card is </a:t>
            </a:r>
            <a:r>
              <a:rPr lang="en-US" sz="2400" dirty="0">
                <a:solidFill>
                  <a:srgbClr val="2B2929"/>
                </a:solidFill>
              </a:rPr>
              <a:t>being mailed to you:  </a:t>
            </a:r>
            <a:r>
              <a:rPr lang="en-US" sz="2400" dirty="0">
                <a:solidFill>
                  <a:srgbClr val="4B835D"/>
                </a:solidFill>
                <a:hlinkClick r:id="rId3"/>
              </a:rPr>
              <a:t>https://www.medicare.gov/newcard</a:t>
            </a:r>
            <a:r>
              <a:rPr lang="en-US" sz="2400" dirty="0" smtClean="0">
                <a:solidFill>
                  <a:srgbClr val="4B835D"/>
                </a:solidFill>
                <a:hlinkClick r:id="rId3"/>
              </a:rPr>
              <a:t>/</a:t>
            </a:r>
            <a:endParaRPr lang="en-US" sz="2400" dirty="0" smtClean="0">
              <a:solidFill>
                <a:srgbClr val="4B835D"/>
              </a:solidFill>
            </a:endParaRPr>
          </a:p>
          <a:p>
            <a:pPr marL="342900" lvl="1" indent="-342900">
              <a:lnSpc>
                <a:spcPct val="90000"/>
              </a:lnSpc>
              <a:spcBef>
                <a:spcPts val="1000"/>
              </a:spcBef>
              <a:spcAft>
                <a:spcPts val="600"/>
              </a:spcAft>
              <a:buClr>
                <a:srgbClr val="E0F7EC"/>
              </a:buClr>
              <a:buFont typeface="Arial" panose="020B0604020202020204" pitchFamily="34" charset="0"/>
              <a:buChar char="•"/>
            </a:pPr>
            <a:endParaRPr lang="en-US" sz="2400" dirty="0">
              <a:solidFill>
                <a:schemeClr val="tx2"/>
              </a:solidFill>
            </a:endParaRPr>
          </a:p>
        </p:txBody>
      </p:sp>
    </p:spTree>
    <p:extLst>
      <p:ext uri="{BB962C8B-B14F-4D97-AF65-F5344CB8AC3E}">
        <p14:creationId xmlns:p14="http://schemas.microsoft.com/office/powerpoint/2010/main" val="19580747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460214" y="2610851"/>
            <a:ext cx="7759861" cy="2985433"/>
          </a:xfrm>
          <a:prstGeom prst="rect">
            <a:avLst/>
          </a:prstGeom>
        </p:spPr>
        <p:txBody>
          <a:bodyPr wrap="square">
            <a:spAutoFit/>
          </a:bodyPr>
          <a:lstStyle/>
          <a:p>
            <a:pPr marL="457200" indent="-457200" fontAlgn="base">
              <a:spcAft>
                <a:spcPts val="1200"/>
              </a:spcAft>
              <a:buClr>
                <a:srgbClr val="2B2929"/>
              </a:buClr>
              <a:buFont typeface="Arial" panose="020B0604020202020204" pitchFamily="34" charset="0"/>
              <a:buChar char="•"/>
            </a:pPr>
            <a:r>
              <a:rPr lang="en-US" sz="2400" b="1" cap="small" dirty="0" smtClean="0">
                <a:solidFill>
                  <a:srgbClr val="0D137D"/>
                </a:solidFill>
                <a:latin typeface="+mj-lt"/>
                <a:ea typeface="+mj-ea"/>
                <a:cs typeface="+mj-cs"/>
              </a:rPr>
              <a:t>Medicare won’t usually call you!  </a:t>
            </a:r>
            <a:r>
              <a:rPr lang="en-US" sz="2400" dirty="0" smtClean="0">
                <a:solidFill>
                  <a:srgbClr val="2B2929"/>
                </a:solidFill>
                <a:latin typeface="+mj-lt"/>
                <a:ea typeface="+mj-ea"/>
                <a:cs typeface="+mj-cs"/>
              </a:rPr>
              <a:t>There are only a few times Medicare may call you:</a:t>
            </a:r>
          </a:p>
          <a:p>
            <a:pPr marL="1031875" lvl="4" indent="-344488" fontAlgn="base">
              <a:spcAft>
                <a:spcPts val="1200"/>
              </a:spcAft>
              <a:buClr>
                <a:srgbClr val="4B835D"/>
              </a:buClr>
              <a:buSzPct val="80000"/>
              <a:buFont typeface="Courier New" panose="02070309020205020404" pitchFamily="49" charset="0"/>
              <a:buChar char="o"/>
            </a:pPr>
            <a:r>
              <a:rPr lang="en-US" sz="2000" dirty="0">
                <a:solidFill>
                  <a:srgbClr val="2B2929"/>
                </a:solidFill>
              </a:rPr>
              <a:t>A Medicare health or drug plan can call you if you’re already a member of the plan. The agent who helped you join can also call you.</a:t>
            </a:r>
          </a:p>
          <a:p>
            <a:pPr marL="1031875" lvl="4" indent="-344488" fontAlgn="base">
              <a:buClr>
                <a:srgbClr val="4B835D"/>
              </a:buClr>
              <a:buSzPct val="80000"/>
              <a:buFont typeface="Courier New" panose="02070309020205020404" pitchFamily="49" charset="0"/>
              <a:buChar char="o"/>
            </a:pPr>
            <a:r>
              <a:rPr lang="en-US" sz="2000" dirty="0">
                <a:solidFill>
                  <a:srgbClr val="2B2929"/>
                </a:solidFill>
              </a:rPr>
              <a:t>A customer service representative from </a:t>
            </a:r>
            <a:r>
              <a:rPr lang="en-US" sz="2000" b="1" dirty="0">
                <a:solidFill>
                  <a:srgbClr val="0D137D"/>
                </a:solidFill>
              </a:rPr>
              <a:t>1-800-MEDICARE </a:t>
            </a:r>
            <a:r>
              <a:rPr lang="en-US" sz="2000" dirty="0">
                <a:solidFill>
                  <a:srgbClr val="2B2929"/>
                </a:solidFill>
              </a:rPr>
              <a:t>can return your call if you’ve called and left a message or a representative said that someone would call you back.</a:t>
            </a:r>
          </a:p>
        </p:txBody>
      </p:sp>
      <p:sp>
        <p:nvSpPr>
          <p:cNvPr id="6" name="Rectangle 5"/>
          <p:cNvSpPr/>
          <p:nvPr/>
        </p:nvSpPr>
        <p:spPr>
          <a:xfrm>
            <a:off x="362138" y="188458"/>
            <a:ext cx="9144000" cy="674031"/>
          </a:xfrm>
          <a:prstGeom prst="rect">
            <a:avLst/>
          </a:prstGeom>
        </p:spPr>
        <p:txBody>
          <a:bodyPr wrap="square">
            <a:spAutoFit/>
          </a:bodyPr>
          <a:lstStyle/>
          <a:p>
            <a:pPr marL="0" lvl="1" defTabSz="457200" fontAlgn="base">
              <a:lnSpc>
                <a:spcPct val="90000"/>
              </a:lnSpc>
              <a:spcBef>
                <a:spcPct val="0"/>
              </a:spcBef>
              <a:spcAft>
                <a:spcPts val="600"/>
              </a:spcAft>
            </a:pPr>
            <a:r>
              <a:rPr lang="en-US" sz="4200" b="1" cap="small" dirty="0">
                <a:solidFill>
                  <a:srgbClr val="4B835D"/>
                </a:solidFill>
                <a:ea typeface="+mj-ea"/>
                <a:cs typeface="+mj-cs"/>
              </a:rPr>
              <a:t>New Medicare Card Scams</a:t>
            </a:r>
          </a:p>
        </p:txBody>
      </p:sp>
      <p:sp>
        <p:nvSpPr>
          <p:cNvPr id="4" name="Rectangle 3"/>
          <p:cNvSpPr/>
          <p:nvPr/>
        </p:nvSpPr>
        <p:spPr>
          <a:xfrm>
            <a:off x="460214" y="1134660"/>
            <a:ext cx="8502893" cy="1384995"/>
          </a:xfrm>
          <a:prstGeom prst="rect">
            <a:avLst/>
          </a:prstGeom>
        </p:spPr>
        <p:txBody>
          <a:bodyPr wrap="square">
            <a:spAutoFit/>
          </a:bodyPr>
          <a:lstStyle/>
          <a:p>
            <a:pPr fontAlgn="base"/>
            <a:r>
              <a:rPr lang="en-US" sz="2800" b="1" dirty="0">
                <a:solidFill>
                  <a:srgbClr val="0D137D"/>
                </a:solidFill>
              </a:rPr>
              <a:t>Scammers may pose as Medicare reps and claim they need to confirm your old number before mailing the new card</a:t>
            </a:r>
            <a:r>
              <a:rPr lang="en-US" sz="2800" b="1" dirty="0" smtClean="0">
                <a:solidFill>
                  <a:srgbClr val="0D137D"/>
                </a:solidFill>
              </a:rPr>
              <a:t>.</a:t>
            </a:r>
            <a:endParaRPr lang="en-US" sz="2800" dirty="0">
              <a:solidFill>
                <a:srgbClr val="2B2929"/>
              </a:solidFill>
              <a:latin typeface="+mj-lt"/>
              <a:ea typeface="+mj-ea"/>
              <a:cs typeface="+mj-cs"/>
            </a:endParaRPr>
          </a:p>
        </p:txBody>
      </p:sp>
    </p:spTree>
    <p:extLst>
      <p:ext uri="{BB962C8B-B14F-4D97-AF65-F5344CB8AC3E}">
        <p14:creationId xmlns:p14="http://schemas.microsoft.com/office/powerpoint/2010/main" val="1150971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473527" y="1164157"/>
            <a:ext cx="7336973" cy="3708708"/>
          </a:xfrm>
          <a:prstGeom prst="rect">
            <a:avLst/>
          </a:prstGeom>
        </p:spPr>
        <p:txBody>
          <a:bodyPr wrap="square">
            <a:spAutoFit/>
          </a:bodyPr>
          <a:lstStyle/>
          <a:p>
            <a:pPr fontAlgn="base"/>
            <a:r>
              <a:rPr lang="en-US" sz="3600" b="1" cap="small" dirty="0" smtClean="0">
                <a:solidFill>
                  <a:srgbClr val="0D137D"/>
                </a:solidFill>
              </a:rPr>
              <a:t>Watch Out </a:t>
            </a:r>
            <a:r>
              <a:rPr lang="en-US" sz="3200" b="1" dirty="0" smtClean="0">
                <a:solidFill>
                  <a:srgbClr val="2B2929"/>
                </a:solidFill>
              </a:rPr>
              <a:t>for anyone </a:t>
            </a:r>
            <a:r>
              <a:rPr lang="en-US" sz="3200" b="1" dirty="0">
                <a:solidFill>
                  <a:srgbClr val="2B2929"/>
                </a:solidFill>
              </a:rPr>
              <a:t>who</a:t>
            </a:r>
            <a:r>
              <a:rPr lang="en-US" sz="2400" b="1" dirty="0" smtClean="0">
                <a:solidFill>
                  <a:srgbClr val="0D137D"/>
                </a:solidFill>
              </a:rPr>
              <a:t>…</a:t>
            </a:r>
            <a:endParaRPr lang="en-US" sz="2400" b="1" dirty="0">
              <a:solidFill>
                <a:srgbClr val="0D137D"/>
              </a:solidFill>
            </a:endParaRPr>
          </a:p>
          <a:p>
            <a:pPr marL="342900" indent="-342900" fontAlgn="base">
              <a:buFont typeface="Arial" panose="020B0604020202020204" pitchFamily="34" charset="0"/>
              <a:buChar char="•"/>
            </a:pPr>
            <a:endParaRPr lang="en-US" sz="2400" dirty="0" smtClean="0">
              <a:solidFill>
                <a:srgbClr val="0D137D"/>
              </a:solidFill>
            </a:endParaRPr>
          </a:p>
          <a:p>
            <a:pPr marL="342900" indent="-342900" algn="just" fontAlgn="base">
              <a:spcBef>
                <a:spcPts val="600"/>
              </a:spcBef>
              <a:spcAft>
                <a:spcPts val="600"/>
              </a:spcAft>
              <a:buClr>
                <a:srgbClr val="2B2929"/>
              </a:buClr>
              <a:buFont typeface="Arial" panose="020B0604020202020204" pitchFamily="34" charset="0"/>
              <a:buChar char="•"/>
            </a:pPr>
            <a:r>
              <a:rPr lang="en-US" sz="2000" dirty="0" smtClean="0">
                <a:solidFill>
                  <a:srgbClr val="2B2929"/>
                </a:solidFill>
              </a:rPr>
              <a:t>Asks you to confirm </a:t>
            </a:r>
            <a:r>
              <a:rPr lang="en-US" sz="2000" dirty="0">
                <a:solidFill>
                  <a:srgbClr val="2B2929"/>
                </a:solidFill>
              </a:rPr>
              <a:t>your Medicare or Social Security Number so they can send you a new card</a:t>
            </a:r>
            <a:r>
              <a:rPr lang="en-US" sz="2000" dirty="0" smtClean="0">
                <a:solidFill>
                  <a:srgbClr val="2B2929"/>
                </a:solidFill>
              </a:rPr>
              <a:t>. </a:t>
            </a:r>
            <a:endParaRPr lang="en-US" sz="2000" b="1" dirty="0">
              <a:solidFill>
                <a:srgbClr val="2B2929"/>
              </a:solidFill>
            </a:endParaRPr>
          </a:p>
          <a:p>
            <a:pPr marL="342900" indent="-342900" algn="just" fontAlgn="base">
              <a:spcBef>
                <a:spcPts val="600"/>
              </a:spcBef>
              <a:spcAft>
                <a:spcPts val="600"/>
              </a:spcAft>
              <a:buClr>
                <a:srgbClr val="2B2929"/>
              </a:buClr>
              <a:buFont typeface="Arial" panose="020B0604020202020204" pitchFamily="34" charset="0"/>
              <a:buChar char="•"/>
            </a:pPr>
            <a:r>
              <a:rPr lang="en-US" sz="2000" dirty="0" smtClean="0">
                <a:solidFill>
                  <a:srgbClr val="2B2929"/>
                </a:solidFill>
              </a:rPr>
              <a:t>Asks you to verify your personal information and provide credit card info in order to pay for your new card. </a:t>
            </a:r>
            <a:endParaRPr lang="en-US" sz="2000" dirty="0">
              <a:solidFill>
                <a:srgbClr val="2B2929"/>
              </a:solidFill>
            </a:endParaRPr>
          </a:p>
          <a:p>
            <a:pPr marL="342900" indent="-342900" algn="just" fontAlgn="base">
              <a:spcBef>
                <a:spcPts val="600"/>
              </a:spcBef>
              <a:spcAft>
                <a:spcPts val="600"/>
              </a:spcAft>
              <a:buClr>
                <a:srgbClr val="2B2929"/>
              </a:buClr>
              <a:buFont typeface="Arial" panose="020B0604020202020204" pitchFamily="34" charset="0"/>
              <a:buChar char="•"/>
            </a:pPr>
            <a:r>
              <a:rPr lang="en-US" sz="2000" dirty="0" smtClean="0">
                <a:solidFill>
                  <a:srgbClr val="2B2929"/>
                </a:solidFill>
              </a:rPr>
              <a:t>Threatens </a:t>
            </a:r>
            <a:r>
              <a:rPr lang="en-US" sz="2000" dirty="0">
                <a:solidFill>
                  <a:srgbClr val="2B2929"/>
                </a:solidFill>
              </a:rPr>
              <a:t>to cancel your health benefits if you don’t share your Medicare Number or other personal information</a:t>
            </a:r>
            <a:r>
              <a:rPr lang="en-US" sz="2000" dirty="0" smtClean="0">
                <a:solidFill>
                  <a:srgbClr val="2B2929"/>
                </a:solidFill>
              </a:rPr>
              <a:t>. </a:t>
            </a:r>
          </a:p>
          <a:p>
            <a:pPr marL="342900" indent="-342900" algn="just" fontAlgn="base">
              <a:spcBef>
                <a:spcPts val="600"/>
              </a:spcBef>
              <a:spcAft>
                <a:spcPts val="600"/>
              </a:spcAft>
              <a:buClr>
                <a:srgbClr val="2B2929"/>
              </a:buClr>
              <a:buFont typeface="Arial" panose="020B0604020202020204" pitchFamily="34" charset="0"/>
              <a:buChar char="•"/>
            </a:pPr>
            <a:r>
              <a:rPr lang="en-US" sz="2000" dirty="0" smtClean="0">
                <a:solidFill>
                  <a:srgbClr val="2B2929"/>
                </a:solidFill>
              </a:rPr>
              <a:t>Pressures you in any way to provide information.</a:t>
            </a:r>
            <a:endParaRPr lang="en-US" sz="2000" dirty="0">
              <a:solidFill>
                <a:srgbClr val="2B2929"/>
              </a:solidFill>
            </a:endParaRPr>
          </a:p>
        </p:txBody>
      </p:sp>
      <p:sp>
        <p:nvSpPr>
          <p:cNvPr id="5" name="Rectangle 4"/>
          <p:cNvSpPr/>
          <p:nvPr/>
        </p:nvSpPr>
        <p:spPr>
          <a:xfrm>
            <a:off x="389299" y="179404"/>
            <a:ext cx="9144000" cy="674031"/>
          </a:xfrm>
          <a:prstGeom prst="rect">
            <a:avLst/>
          </a:prstGeom>
        </p:spPr>
        <p:txBody>
          <a:bodyPr wrap="square">
            <a:spAutoFit/>
          </a:bodyPr>
          <a:lstStyle/>
          <a:p>
            <a:pPr marL="0" lvl="1" defTabSz="457200" fontAlgn="base">
              <a:lnSpc>
                <a:spcPct val="90000"/>
              </a:lnSpc>
              <a:spcBef>
                <a:spcPct val="0"/>
              </a:spcBef>
              <a:spcAft>
                <a:spcPts val="600"/>
              </a:spcAft>
            </a:pPr>
            <a:r>
              <a:rPr lang="en-US" sz="4200" b="1" cap="small" dirty="0">
                <a:solidFill>
                  <a:srgbClr val="4B835D"/>
                </a:solidFill>
                <a:ea typeface="+mj-ea"/>
                <a:cs typeface="+mj-cs"/>
              </a:rPr>
              <a:t>New Medicare Card Scams</a:t>
            </a:r>
          </a:p>
        </p:txBody>
      </p:sp>
    </p:spTree>
    <p:extLst>
      <p:ext uri="{BB962C8B-B14F-4D97-AF65-F5344CB8AC3E}">
        <p14:creationId xmlns:p14="http://schemas.microsoft.com/office/powerpoint/2010/main" val="35186424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250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0362" y="208230"/>
            <a:ext cx="9144000" cy="1042988"/>
          </a:xfrm>
          <a:prstGeom prst="rect">
            <a:avLst/>
          </a:prstGeom>
        </p:spPr>
        <p:txBody>
          <a:bodyPr>
            <a:normAutofit/>
          </a:bodyPr>
          <a:lstStyle/>
          <a:p>
            <a:r>
              <a:rPr lang="en-US" sz="4200" b="1" dirty="0">
                <a:solidFill>
                  <a:srgbClr val="4B835D"/>
                </a:solidFill>
                <a:latin typeface="+mn-lt"/>
              </a:rPr>
              <a:t>How You Can Protect Yourself</a:t>
            </a:r>
          </a:p>
        </p:txBody>
      </p:sp>
      <p:sp>
        <p:nvSpPr>
          <p:cNvPr id="3" name="Subtitle 2"/>
          <p:cNvSpPr>
            <a:spLocks noGrp="1"/>
          </p:cNvSpPr>
          <p:nvPr>
            <p:ph type="subTitle" idx="4294967295"/>
          </p:nvPr>
        </p:nvSpPr>
        <p:spPr>
          <a:xfrm>
            <a:off x="360362" y="1163056"/>
            <a:ext cx="8059361" cy="4714875"/>
          </a:xfrm>
          <a:prstGeom prst="rect">
            <a:avLst/>
          </a:prstGeom>
        </p:spPr>
        <p:txBody>
          <a:bodyPr>
            <a:normAutofit lnSpcReduction="10000"/>
          </a:bodyPr>
          <a:lstStyle/>
          <a:p>
            <a:pPr marL="342900" indent="-342900">
              <a:spcAft>
                <a:spcPts val="600"/>
              </a:spcAft>
              <a:buClr>
                <a:srgbClr val="2B2929"/>
              </a:buClr>
              <a:buSzPct val="100000"/>
              <a:buFont typeface="Arial" panose="020B0604020202020204" pitchFamily="34" charset="0"/>
              <a:buChar char="•"/>
            </a:pPr>
            <a:r>
              <a:rPr lang="en-US" altLang="en-US" sz="2400" cap="none" dirty="0">
                <a:solidFill>
                  <a:srgbClr val="2B2929"/>
                </a:solidFill>
                <a:latin typeface="+mn-lt"/>
                <a:ea typeface="+mn-ea"/>
                <a:cs typeface="+mn-cs"/>
              </a:rPr>
              <a:t>Create an account on </a:t>
            </a:r>
            <a:r>
              <a:rPr lang="en-US" altLang="en-US" sz="2400" b="1" cap="small" dirty="0" smtClean="0">
                <a:solidFill>
                  <a:srgbClr val="0D137D"/>
                </a:solidFill>
                <a:latin typeface="+mn-lt"/>
                <a:ea typeface="+mn-ea"/>
                <a:cs typeface="+mn-cs"/>
              </a:rPr>
              <a:t>MyMedicare.gov</a:t>
            </a:r>
          </a:p>
          <a:p>
            <a:pPr marL="342900" indent="-342900">
              <a:spcAft>
                <a:spcPts val="600"/>
              </a:spcAft>
              <a:buClr>
                <a:srgbClr val="2B2929"/>
              </a:buClr>
              <a:buFont typeface="Arial" panose="020B0604020202020204" pitchFamily="34" charset="0"/>
              <a:buChar char="•"/>
            </a:pPr>
            <a:r>
              <a:rPr lang="en-US" sz="2800" b="1" cap="small" dirty="0">
                <a:solidFill>
                  <a:srgbClr val="0D137D"/>
                </a:solidFill>
                <a:latin typeface="+mn-lt"/>
              </a:rPr>
              <a:t>Read your Medicare Summary Notices (MSNs)</a:t>
            </a:r>
          </a:p>
          <a:p>
            <a:pPr marL="342900" indent="-342900">
              <a:spcAft>
                <a:spcPts val="600"/>
              </a:spcAft>
              <a:buClr>
                <a:srgbClr val="2B2929"/>
              </a:buClr>
              <a:buSzPct val="100000"/>
              <a:buFont typeface="Arial" panose="020B0604020202020204" pitchFamily="34" charset="0"/>
              <a:buChar char="•"/>
            </a:pPr>
            <a:r>
              <a:rPr lang="en-US" altLang="en-US" sz="2400" b="1" cap="small" dirty="0" smtClean="0">
                <a:solidFill>
                  <a:srgbClr val="0D137D"/>
                </a:solidFill>
                <a:latin typeface="+mn-lt"/>
                <a:ea typeface="+mn-ea"/>
                <a:cs typeface="+mn-cs"/>
              </a:rPr>
              <a:t>Pay Attention </a:t>
            </a:r>
            <a:r>
              <a:rPr lang="en-US" altLang="en-US" sz="2400" cap="none" dirty="0" smtClean="0">
                <a:solidFill>
                  <a:srgbClr val="2B2929"/>
                </a:solidFill>
                <a:latin typeface="+mn-lt"/>
                <a:ea typeface="+mn-ea"/>
                <a:cs typeface="+mn-cs"/>
              </a:rPr>
              <a:t>to </a:t>
            </a:r>
            <a:r>
              <a:rPr lang="en-US" altLang="en-US" sz="2400" cap="none" dirty="0">
                <a:solidFill>
                  <a:srgbClr val="2B2929"/>
                </a:solidFill>
                <a:latin typeface="+mn-lt"/>
                <a:ea typeface="+mn-ea"/>
                <a:cs typeface="+mn-cs"/>
              </a:rPr>
              <a:t>messages from Medicare – as seen on the news or received in the mail</a:t>
            </a:r>
          </a:p>
          <a:p>
            <a:pPr marL="342900" indent="-342900">
              <a:spcAft>
                <a:spcPts val="600"/>
              </a:spcAft>
              <a:buClr>
                <a:srgbClr val="2B2929"/>
              </a:buClr>
              <a:buSzPct val="100000"/>
              <a:buFont typeface="Arial" panose="020B0604020202020204" pitchFamily="34" charset="0"/>
              <a:buChar char="•"/>
            </a:pPr>
            <a:r>
              <a:rPr lang="en-US" altLang="en-US" sz="2400" b="1" cap="small" dirty="0" smtClean="0">
                <a:solidFill>
                  <a:srgbClr val="0D137D"/>
                </a:solidFill>
                <a:latin typeface="+mn-lt"/>
                <a:ea typeface="+mn-ea"/>
                <a:cs typeface="+mn-cs"/>
              </a:rPr>
              <a:t>Call SHIP</a:t>
            </a:r>
            <a:r>
              <a:rPr lang="en-US" altLang="en-US" sz="2400" cap="small" dirty="0" smtClean="0">
                <a:solidFill>
                  <a:srgbClr val="0D137D"/>
                </a:solidFill>
                <a:latin typeface="+mn-lt"/>
                <a:ea typeface="+mn-ea"/>
                <a:cs typeface="+mn-cs"/>
              </a:rPr>
              <a:t>, </a:t>
            </a:r>
            <a:r>
              <a:rPr lang="en-US" altLang="en-US" sz="2400" cap="none" dirty="0" smtClean="0">
                <a:solidFill>
                  <a:srgbClr val="2B2929"/>
                </a:solidFill>
                <a:latin typeface="+mn-lt"/>
                <a:ea typeface="+mn-ea"/>
                <a:cs typeface="+mn-cs"/>
              </a:rPr>
              <a:t>State </a:t>
            </a:r>
            <a:r>
              <a:rPr lang="en-US" altLang="en-US" sz="2400" cap="none" dirty="0">
                <a:solidFill>
                  <a:srgbClr val="2B2929"/>
                </a:solidFill>
                <a:latin typeface="+mn-lt"/>
                <a:ea typeface="+mn-ea"/>
                <a:cs typeface="+mn-cs"/>
              </a:rPr>
              <a:t>Health Insurance Assistance Program (</a:t>
            </a:r>
            <a:r>
              <a:rPr lang="en-US" altLang="en-US" sz="2400" cap="none" dirty="0" smtClean="0">
                <a:solidFill>
                  <a:srgbClr val="2B2929"/>
                </a:solidFill>
                <a:latin typeface="+mn-lt"/>
                <a:ea typeface="+mn-ea"/>
                <a:cs typeface="+mn-cs"/>
              </a:rPr>
              <a:t>SHIP) at </a:t>
            </a:r>
            <a:r>
              <a:rPr lang="en-US" altLang="en-US" sz="2800" b="1" cap="none" dirty="0" smtClean="0">
                <a:solidFill>
                  <a:srgbClr val="0D137D"/>
                </a:solidFill>
                <a:latin typeface="+mn-lt"/>
              </a:rPr>
              <a:t>1-800-452-4800</a:t>
            </a:r>
            <a:endParaRPr lang="en-US" altLang="en-US" sz="2800" b="1" cap="none" dirty="0">
              <a:solidFill>
                <a:srgbClr val="0D137D"/>
              </a:solidFill>
              <a:latin typeface="+mn-lt"/>
              <a:ea typeface="+mn-ea"/>
              <a:cs typeface="+mn-cs"/>
            </a:endParaRPr>
          </a:p>
          <a:p>
            <a:pPr marL="342900" indent="-342900">
              <a:spcAft>
                <a:spcPts val="600"/>
              </a:spcAft>
              <a:buClr>
                <a:srgbClr val="2B2929"/>
              </a:buClr>
              <a:buSzPct val="100000"/>
              <a:buFont typeface="Arial" panose="020B0604020202020204" pitchFamily="34" charset="0"/>
              <a:buChar char="•"/>
            </a:pPr>
            <a:r>
              <a:rPr lang="en-US" altLang="en-US" sz="2400" cap="none" dirty="0">
                <a:solidFill>
                  <a:srgbClr val="2B2929"/>
                </a:solidFill>
                <a:latin typeface="+mn-lt"/>
                <a:ea typeface="+mn-ea"/>
                <a:cs typeface="+mn-cs"/>
              </a:rPr>
              <a:t>Contact your </a:t>
            </a:r>
            <a:r>
              <a:rPr lang="en-US" altLang="en-US" sz="2400" b="1" cap="small" dirty="0">
                <a:solidFill>
                  <a:srgbClr val="0D137D"/>
                </a:solidFill>
                <a:latin typeface="+mn-lt"/>
                <a:ea typeface="+mn-ea"/>
                <a:cs typeface="+mn-cs"/>
              </a:rPr>
              <a:t>Indiana SMP </a:t>
            </a:r>
            <a:r>
              <a:rPr lang="en-US" altLang="en-US" sz="2400" cap="none" dirty="0" smtClean="0">
                <a:solidFill>
                  <a:srgbClr val="2B2929"/>
                </a:solidFill>
                <a:latin typeface="+mn-lt"/>
                <a:ea typeface="+mn-ea"/>
                <a:cs typeface="+mn-cs"/>
              </a:rPr>
              <a:t>Office or Area Agency on Aging (AAA) if you have questions about potential fraud or scams</a:t>
            </a:r>
          </a:p>
          <a:p>
            <a:pPr marL="342900" indent="-342900">
              <a:spcAft>
                <a:spcPts val="600"/>
              </a:spcAft>
              <a:buClr>
                <a:srgbClr val="2B2929"/>
              </a:buClr>
              <a:buSzPct val="100000"/>
              <a:buFont typeface="Arial" panose="020B0604020202020204" pitchFamily="34" charset="0"/>
              <a:buChar char="•"/>
            </a:pPr>
            <a:r>
              <a:rPr lang="en-US" altLang="en-US" sz="2400" cap="none" dirty="0">
                <a:solidFill>
                  <a:srgbClr val="2B2929"/>
                </a:solidFill>
              </a:rPr>
              <a:t>If you have questions,</a:t>
            </a:r>
            <a:r>
              <a:rPr lang="en-US" altLang="en-US" sz="2400" cap="none" dirty="0">
                <a:solidFill>
                  <a:srgbClr val="0D137D"/>
                </a:solidFill>
              </a:rPr>
              <a:t> </a:t>
            </a:r>
            <a:r>
              <a:rPr lang="en-US" altLang="en-US" sz="3200" b="1" cap="small" dirty="0">
                <a:solidFill>
                  <a:srgbClr val="0D137D"/>
                </a:solidFill>
              </a:rPr>
              <a:t>call</a:t>
            </a:r>
            <a:r>
              <a:rPr lang="en-US" altLang="en-US" sz="3200" b="1" cap="none" dirty="0">
                <a:solidFill>
                  <a:srgbClr val="0D137D"/>
                </a:solidFill>
              </a:rPr>
              <a:t> 1-800-MEDICARE</a:t>
            </a:r>
            <a:endParaRPr lang="en-US" altLang="en-US" sz="2400" cap="none" dirty="0">
              <a:solidFill>
                <a:srgbClr val="0D137D"/>
              </a:solidFill>
            </a:endParaRPr>
          </a:p>
          <a:p>
            <a:pPr marL="342900" indent="-342900">
              <a:spcAft>
                <a:spcPts val="600"/>
              </a:spcAft>
              <a:buFont typeface="Arial" panose="020B0604020202020204" pitchFamily="34" charset="0"/>
              <a:buChar char="•"/>
            </a:pPr>
            <a:endParaRPr lang="en-US" altLang="en-US" sz="2400" cap="none" dirty="0" smtClean="0">
              <a:solidFill>
                <a:srgbClr val="0D137D"/>
              </a:solidFill>
              <a:latin typeface="+mn-lt"/>
              <a:ea typeface="+mn-ea"/>
              <a:cs typeface="+mn-cs"/>
            </a:endParaRPr>
          </a:p>
          <a:p>
            <a:pPr marL="342900" indent="-342900">
              <a:spcAft>
                <a:spcPts val="600"/>
              </a:spcAft>
              <a:buFont typeface="Arial" panose="020B0604020202020204" pitchFamily="34" charset="0"/>
              <a:buChar char="•"/>
            </a:pPr>
            <a:endParaRPr lang="en-US" altLang="en-US" sz="4000" cap="none" dirty="0">
              <a:solidFill>
                <a:srgbClr val="0D137D"/>
              </a:solidFill>
              <a:latin typeface="+mn-lt"/>
              <a:ea typeface="+mn-ea"/>
              <a:cs typeface="+mn-cs"/>
            </a:endParaRPr>
          </a:p>
          <a:p>
            <a:pPr marL="342900" indent="-342900" algn="l">
              <a:spcAft>
                <a:spcPts val="600"/>
              </a:spcAft>
              <a:buFont typeface="Arial" panose="020B0604020202020204" pitchFamily="34" charset="0"/>
              <a:buChar char="•"/>
            </a:pPr>
            <a:endParaRPr lang="en-US" altLang="en-US" dirty="0" smtClean="0">
              <a:solidFill>
                <a:srgbClr val="0D137D"/>
              </a:solidFill>
            </a:endParaRPr>
          </a:p>
          <a:p>
            <a:pPr marL="342900" indent="-342900" algn="l">
              <a:spcAft>
                <a:spcPts val="600"/>
              </a:spcAft>
              <a:buFont typeface="Arial" panose="020B0604020202020204" pitchFamily="34" charset="0"/>
              <a:buChar char="•"/>
            </a:pPr>
            <a:endParaRPr lang="en-US" altLang="en-US" dirty="0" smtClean="0">
              <a:solidFill>
                <a:srgbClr val="0D137D"/>
              </a:solidFill>
            </a:endParaRPr>
          </a:p>
          <a:p>
            <a:pPr marL="342900" indent="-342900" algn="l">
              <a:spcAft>
                <a:spcPts val="600"/>
              </a:spcAft>
              <a:buFont typeface="Arial" panose="020B0604020202020204" pitchFamily="34" charset="0"/>
              <a:buChar char="•"/>
            </a:pPr>
            <a:endParaRPr lang="en-US" altLang="en-US" dirty="0">
              <a:solidFill>
                <a:srgbClr val="0D137D"/>
              </a:solidFill>
            </a:endParaRPr>
          </a:p>
        </p:txBody>
      </p:sp>
    </p:spTree>
    <p:extLst>
      <p:ext uri="{BB962C8B-B14F-4D97-AF65-F5344CB8AC3E}">
        <p14:creationId xmlns:p14="http://schemas.microsoft.com/office/powerpoint/2010/main" val="4186522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grpId="0"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000"/>
                            </p:stCondLst>
                            <p:childTnLst>
                              <p:par>
                                <p:cTn id="35" presetID="42" presetClass="entr" presetSubtype="0" fill="hold" grpId="0" nodeType="afterEffect">
                                  <p:stCondLst>
                                    <p:cond delay="30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200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AutoShape 2"/>
          <p:cNvSpPr>
            <a:spLocks noChangeAspect="1" noChangeArrowheads="1"/>
          </p:cNvSpPr>
          <p:nvPr/>
        </p:nvSpPr>
        <p:spPr bwMode="auto">
          <a:xfrm>
            <a:off x="631658" y="-5433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389299" y="192191"/>
            <a:ext cx="9144000" cy="674031"/>
          </a:xfrm>
          <a:prstGeom prst="rect">
            <a:avLst/>
          </a:prstGeom>
        </p:spPr>
        <p:txBody>
          <a:bodyPr wrap="square">
            <a:spAutoFit/>
          </a:bodyPr>
          <a:lstStyle/>
          <a:p>
            <a:pPr marL="0" lvl="1" defTabSz="457200" fontAlgn="base">
              <a:lnSpc>
                <a:spcPct val="90000"/>
              </a:lnSpc>
              <a:spcBef>
                <a:spcPct val="0"/>
              </a:spcBef>
              <a:spcAft>
                <a:spcPts val="600"/>
              </a:spcAft>
            </a:pPr>
            <a:r>
              <a:rPr lang="en-US" sz="4200" b="1" cap="small" dirty="0">
                <a:solidFill>
                  <a:srgbClr val="4B835D"/>
                </a:solidFill>
                <a:ea typeface="+mj-ea"/>
                <a:cs typeface="+mj-cs"/>
              </a:rPr>
              <a:t>Protect Your Medicare Card</a:t>
            </a:r>
          </a:p>
        </p:txBody>
      </p:sp>
      <p:sp>
        <p:nvSpPr>
          <p:cNvPr id="17" name="Rectangle 16"/>
          <p:cNvSpPr/>
          <p:nvPr/>
        </p:nvSpPr>
        <p:spPr>
          <a:xfrm>
            <a:off x="530352" y="1516582"/>
            <a:ext cx="7201307" cy="3323987"/>
          </a:xfrm>
          <a:prstGeom prst="rect">
            <a:avLst/>
          </a:prstGeom>
        </p:spPr>
        <p:txBody>
          <a:bodyPr wrap="square">
            <a:spAutoFit/>
          </a:bodyPr>
          <a:lstStyle/>
          <a:p>
            <a:pPr fontAlgn="base">
              <a:buClr>
                <a:srgbClr val="E0F7EC"/>
              </a:buClr>
            </a:pPr>
            <a:r>
              <a:rPr lang="en-US" sz="3200" b="1" dirty="0" smtClean="0">
                <a:solidFill>
                  <a:srgbClr val="2B2929"/>
                </a:solidFill>
              </a:rPr>
              <a:t>Continue to </a:t>
            </a:r>
            <a:r>
              <a:rPr lang="en-US" sz="3600" b="1" cap="small" dirty="0" smtClean="0">
                <a:solidFill>
                  <a:srgbClr val="0D137D"/>
                </a:solidFill>
              </a:rPr>
              <a:t>Guard Your Card</a:t>
            </a:r>
            <a:r>
              <a:rPr lang="en-US" sz="3200" b="1" dirty="0" smtClean="0">
                <a:solidFill>
                  <a:srgbClr val="0D137D"/>
                </a:solidFill>
              </a:rPr>
              <a:t>…</a:t>
            </a:r>
            <a:endParaRPr lang="en-US" sz="2400" b="1" dirty="0">
              <a:solidFill>
                <a:srgbClr val="0D137D"/>
              </a:solidFill>
            </a:endParaRPr>
          </a:p>
          <a:p>
            <a:pPr marL="342900" indent="-342900" fontAlgn="base">
              <a:buClr>
                <a:srgbClr val="E0F7EC"/>
              </a:buClr>
              <a:buFont typeface="Arial" panose="020B0604020202020204" pitchFamily="34" charset="0"/>
              <a:buChar char="•"/>
            </a:pPr>
            <a:endParaRPr lang="en-US" sz="2400" dirty="0" smtClean="0">
              <a:solidFill>
                <a:schemeClr val="tx2"/>
              </a:solidFill>
            </a:endParaRPr>
          </a:p>
          <a:p>
            <a:pPr marL="342900" indent="-342900" fontAlgn="base">
              <a:spcBef>
                <a:spcPts val="1200"/>
              </a:spcBef>
              <a:spcAft>
                <a:spcPts val="1200"/>
              </a:spcAft>
              <a:buClr>
                <a:srgbClr val="2B2929"/>
              </a:buClr>
              <a:buFont typeface="Arial" panose="020B0604020202020204" pitchFamily="34" charset="0"/>
              <a:buChar char="•"/>
            </a:pPr>
            <a:r>
              <a:rPr lang="en-US" sz="2400" dirty="0" smtClean="0">
                <a:solidFill>
                  <a:srgbClr val="2B2929"/>
                </a:solidFill>
              </a:rPr>
              <a:t>Even though  your new Medicare Card will no longer include your Social Security Number, it will include a new Beneficiary Number that is unique to you.</a:t>
            </a:r>
          </a:p>
          <a:p>
            <a:pPr marL="342900" indent="-342900" fontAlgn="base">
              <a:spcBef>
                <a:spcPts val="1200"/>
              </a:spcBef>
              <a:spcAft>
                <a:spcPts val="1200"/>
              </a:spcAft>
              <a:buClr>
                <a:srgbClr val="2B2929"/>
              </a:buClr>
              <a:buFont typeface="Arial" panose="020B0604020202020204" pitchFamily="34" charset="0"/>
              <a:buChar char="•"/>
            </a:pPr>
            <a:r>
              <a:rPr lang="en-US" sz="2400" dirty="0" smtClean="0">
                <a:solidFill>
                  <a:srgbClr val="2B2929"/>
                </a:solidFill>
              </a:rPr>
              <a:t>Scammers and Fraudsters are still able to use this number for Medical Identity Theft.</a:t>
            </a:r>
          </a:p>
        </p:txBody>
      </p:sp>
    </p:spTree>
    <p:extLst>
      <p:ext uri="{BB962C8B-B14F-4D97-AF65-F5344CB8AC3E}">
        <p14:creationId xmlns:p14="http://schemas.microsoft.com/office/powerpoint/2010/main" val="1488491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7406" y="40211"/>
            <a:ext cx="9144000" cy="1538288"/>
          </a:xfrm>
          <a:prstGeom prst="rect">
            <a:avLst/>
          </a:prstGeom>
        </p:spPr>
        <p:txBody>
          <a:bodyPr>
            <a:noAutofit/>
          </a:bodyPr>
          <a:lstStyle/>
          <a:p>
            <a:r>
              <a:rPr lang="en-US" altLang="en-US" sz="4200" b="1" dirty="0">
                <a:solidFill>
                  <a:srgbClr val="4B835D"/>
                </a:solidFill>
                <a:latin typeface="+mn-lt"/>
              </a:rPr>
              <a:t>Get to </a:t>
            </a:r>
            <a:r>
              <a:rPr lang="en-US" altLang="en-US" sz="4200" b="1" dirty="0" smtClean="0">
                <a:solidFill>
                  <a:srgbClr val="4B835D"/>
                </a:solidFill>
                <a:latin typeface="+mn-lt"/>
              </a:rPr>
              <a:t>Know Your </a:t>
            </a:r>
            <a:br>
              <a:rPr lang="en-US" altLang="en-US" sz="4200" b="1" dirty="0" smtClean="0">
                <a:solidFill>
                  <a:srgbClr val="4B835D"/>
                </a:solidFill>
                <a:latin typeface="+mn-lt"/>
              </a:rPr>
            </a:br>
            <a:r>
              <a:rPr lang="en-US" altLang="en-US" sz="4200" b="1" dirty="0" smtClean="0">
                <a:solidFill>
                  <a:srgbClr val="4B835D"/>
                </a:solidFill>
                <a:latin typeface="+mn-lt"/>
              </a:rPr>
              <a:t>Medicare </a:t>
            </a:r>
            <a:r>
              <a:rPr lang="en-US" altLang="en-US" sz="4200" b="1" dirty="0">
                <a:solidFill>
                  <a:srgbClr val="4B835D"/>
                </a:solidFill>
                <a:latin typeface="+mn-lt"/>
              </a:rPr>
              <a:t>Summary Notice (MSN)</a:t>
            </a:r>
          </a:p>
        </p:txBody>
      </p:sp>
      <p:sp>
        <p:nvSpPr>
          <p:cNvPr id="7" name="Title 1"/>
          <p:cNvSpPr txBox="1">
            <a:spLocks/>
          </p:cNvSpPr>
          <p:nvPr/>
        </p:nvSpPr>
        <p:spPr>
          <a:xfrm>
            <a:off x="496389" y="966652"/>
            <a:ext cx="76200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dirty="0" smtClean="0"/>
          </a:p>
        </p:txBody>
      </p:sp>
      <p:sp>
        <p:nvSpPr>
          <p:cNvPr id="8" name="Content Placeholder 2"/>
          <p:cNvSpPr txBox="1">
            <a:spLocks/>
          </p:cNvSpPr>
          <p:nvPr/>
        </p:nvSpPr>
        <p:spPr>
          <a:xfrm>
            <a:off x="489946" y="1671120"/>
            <a:ext cx="8156113" cy="10045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600"/>
              </a:spcBef>
              <a:spcAft>
                <a:spcPts val="600"/>
              </a:spcAft>
              <a:buClr>
                <a:srgbClr val="2B2929"/>
              </a:buClr>
              <a:buFont typeface="Arial" panose="020B0604020202020204" pitchFamily="34" charset="0"/>
              <a:buChar char="•"/>
            </a:pPr>
            <a:r>
              <a:rPr lang="en-US" altLang="en-US" dirty="0" smtClean="0">
                <a:solidFill>
                  <a:srgbClr val="0D137D"/>
                </a:solidFill>
              </a:rPr>
              <a:t>Mailed </a:t>
            </a:r>
            <a:r>
              <a:rPr lang="en-US" altLang="en-US" dirty="0">
                <a:solidFill>
                  <a:srgbClr val="0D137D"/>
                </a:solidFill>
              </a:rPr>
              <a:t>to you quarterly</a:t>
            </a:r>
          </a:p>
          <a:p>
            <a:pPr marL="800100" lvl="2" indent="-342900" algn="l">
              <a:spcBef>
                <a:spcPts val="0"/>
              </a:spcBef>
              <a:buClr>
                <a:srgbClr val="4B835D"/>
              </a:buClr>
              <a:buSzPct val="80000"/>
              <a:buFont typeface="Courier New" panose="02070309020205020404" pitchFamily="49" charset="0"/>
              <a:buChar char="o"/>
            </a:pPr>
            <a:r>
              <a:rPr lang="en-US" altLang="en-US" sz="2000" dirty="0">
                <a:solidFill>
                  <a:srgbClr val="2B2929"/>
                </a:solidFill>
              </a:rPr>
              <a:t>To access info more frequently, call 1-800-MEDICARE or </a:t>
            </a:r>
            <a:endParaRPr lang="en-US" altLang="en-US" sz="2000" dirty="0" smtClean="0">
              <a:solidFill>
                <a:srgbClr val="2B2929"/>
              </a:solidFill>
            </a:endParaRPr>
          </a:p>
          <a:p>
            <a:pPr marL="800100" lvl="2" indent="-342900" algn="l">
              <a:spcBef>
                <a:spcPts val="0"/>
              </a:spcBef>
              <a:buClr>
                <a:srgbClr val="4B835D"/>
              </a:buClr>
              <a:buSzPct val="80000"/>
              <a:buFont typeface="Courier New" panose="02070309020205020404" pitchFamily="49" charset="0"/>
              <a:buChar char="o"/>
              <a:tabLst>
                <a:tab pos="806450" algn="l"/>
              </a:tabLst>
            </a:pPr>
            <a:r>
              <a:rPr lang="en-US" altLang="en-US" sz="2000" dirty="0" smtClean="0">
                <a:solidFill>
                  <a:srgbClr val="2B2929"/>
                </a:solidFill>
              </a:rPr>
              <a:t>	create an account on MyMedicare.gov – </a:t>
            </a:r>
            <a:r>
              <a:rPr lang="en-US" altLang="en-US" sz="2000" b="1" dirty="0" smtClean="0">
                <a:solidFill>
                  <a:srgbClr val="2B2929"/>
                </a:solidFill>
              </a:rPr>
              <a:t>request monthly eMSN</a:t>
            </a:r>
          </a:p>
        </p:txBody>
      </p:sp>
      <p:sp>
        <p:nvSpPr>
          <p:cNvPr id="6" name="Content Placeholder 2"/>
          <p:cNvSpPr txBox="1">
            <a:spLocks/>
          </p:cNvSpPr>
          <p:nvPr/>
        </p:nvSpPr>
        <p:spPr>
          <a:xfrm>
            <a:off x="496389" y="2860896"/>
            <a:ext cx="8156113" cy="14785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1800"/>
              </a:spcBef>
              <a:spcAft>
                <a:spcPts val="600"/>
              </a:spcAft>
              <a:buClr>
                <a:srgbClr val="2B2929"/>
              </a:buClr>
              <a:buFont typeface="Arial" panose="020B0604020202020204" pitchFamily="34" charset="0"/>
              <a:buChar char="•"/>
            </a:pPr>
            <a:r>
              <a:rPr lang="en-US" altLang="en-US" dirty="0" smtClean="0">
                <a:solidFill>
                  <a:srgbClr val="0D137D"/>
                </a:solidFill>
              </a:rPr>
              <a:t>Informs you of what has been billed to Medicare in </a:t>
            </a:r>
            <a:r>
              <a:rPr lang="en-US" altLang="en-US" dirty="0">
                <a:solidFill>
                  <a:srgbClr val="0D137D"/>
                </a:solidFill>
              </a:rPr>
              <a:t>your </a:t>
            </a:r>
            <a:r>
              <a:rPr lang="en-US" altLang="en-US" dirty="0" smtClean="0">
                <a:solidFill>
                  <a:srgbClr val="0D137D"/>
                </a:solidFill>
              </a:rPr>
              <a:t>name</a:t>
            </a:r>
          </a:p>
          <a:p>
            <a:pPr marL="800100" lvl="2" indent="-342900" algn="l">
              <a:spcBef>
                <a:spcPts val="0"/>
              </a:spcBef>
              <a:buClr>
                <a:srgbClr val="4B835D"/>
              </a:buClr>
              <a:buSzPct val="80000"/>
              <a:buFont typeface="Courier New" panose="02070309020205020404" pitchFamily="49" charset="0"/>
              <a:buChar char="o"/>
            </a:pPr>
            <a:r>
              <a:rPr lang="en-US" altLang="en-US" sz="2000" dirty="0" smtClean="0">
                <a:solidFill>
                  <a:srgbClr val="2B2929"/>
                </a:solidFill>
              </a:rPr>
              <a:t>Medical services and/or supplies </a:t>
            </a:r>
          </a:p>
          <a:p>
            <a:pPr marL="800100" lvl="2" indent="-342900" algn="l">
              <a:spcBef>
                <a:spcPts val="0"/>
              </a:spcBef>
              <a:buClr>
                <a:srgbClr val="4B835D"/>
              </a:buClr>
              <a:buSzPct val="80000"/>
              <a:buFont typeface="Courier New" panose="02070309020205020404" pitchFamily="49" charset="0"/>
              <a:buChar char="o"/>
            </a:pPr>
            <a:r>
              <a:rPr lang="en-US" altLang="en-US" sz="2000" dirty="0" smtClean="0">
                <a:solidFill>
                  <a:srgbClr val="2B2929"/>
                </a:solidFill>
              </a:rPr>
              <a:t>Doctor/hospital </a:t>
            </a:r>
            <a:r>
              <a:rPr lang="en-US" altLang="en-US" sz="2000" dirty="0">
                <a:solidFill>
                  <a:srgbClr val="2B2929"/>
                </a:solidFill>
              </a:rPr>
              <a:t>visits</a:t>
            </a:r>
          </a:p>
          <a:p>
            <a:pPr marL="800100" lvl="2" indent="-342900" algn="l">
              <a:spcBef>
                <a:spcPts val="0"/>
              </a:spcBef>
              <a:buClr>
                <a:srgbClr val="4B835D"/>
              </a:buClr>
              <a:buSzPct val="80000"/>
              <a:buFont typeface="Courier New" panose="02070309020205020404" pitchFamily="49" charset="0"/>
              <a:buChar char="o"/>
            </a:pPr>
            <a:r>
              <a:rPr lang="en-US" altLang="en-US" sz="2000" dirty="0">
                <a:solidFill>
                  <a:srgbClr val="2B2929"/>
                </a:solidFill>
              </a:rPr>
              <a:t>Durable </a:t>
            </a:r>
            <a:r>
              <a:rPr lang="en-US" altLang="en-US" sz="2000" dirty="0" smtClean="0">
                <a:solidFill>
                  <a:srgbClr val="2B2929"/>
                </a:solidFill>
              </a:rPr>
              <a:t>Medical </a:t>
            </a:r>
            <a:r>
              <a:rPr lang="en-US" altLang="en-US" sz="2000" dirty="0">
                <a:solidFill>
                  <a:srgbClr val="2B2929"/>
                </a:solidFill>
              </a:rPr>
              <a:t>Equipment (DME)</a:t>
            </a:r>
          </a:p>
          <a:p>
            <a:pPr marL="800100" lvl="2" indent="-342900" algn="l">
              <a:spcBef>
                <a:spcPts val="0"/>
              </a:spcBef>
              <a:buClr>
                <a:srgbClr val="4B835D"/>
              </a:buClr>
              <a:buSzPct val="80000"/>
              <a:buFont typeface="Courier New" panose="02070309020205020404" pitchFamily="49" charset="0"/>
              <a:buChar char="o"/>
            </a:pPr>
            <a:r>
              <a:rPr lang="en-US" altLang="en-US" sz="2000" dirty="0">
                <a:solidFill>
                  <a:srgbClr val="2B2929"/>
                </a:solidFill>
              </a:rPr>
              <a:t>Procedures, tests, </a:t>
            </a:r>
            <a:r>
              <a:rPr lang="en-US" altLang="en-US" sz="2000" dirty="0" smtClean="0">
                <a:solidFill>
                  <a:srgbClr val="2B2929"/>
                </a:solidFill>
              </a:rPr>
              <a:t>etc.</a:t>
            </a:r>
          </a:p>
        </p:txBody>
      </p:sp>
      <p:sp>
        <p:nvSpPr>
          <p:cNvPr id="10" name="Content Placeholder 2"/>
          <p:cNvSpPr txBox="1">
            <a:spLocks/>
          </p:cNvSpPr>
          <p:nvPr/>
        </p:nvSpPr>
        <p:spPr>
          <a:xfrm>
            <a:off x="496389" y="4524686"/>
            <a:ext cx="8156113" cy="17590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spcBef>
                <a:spcPts val="1800"/>
              </a:spcBef>
              <a:spcAft>
                <a:spcPts val="600"/>
              </a:spcAft>
              <a:buClr>
                <a:srgbClr val="2B2929"/>
              </a:buClr>
              <a:buFont typeface="Arial" panose="020B0604020202020204" pitchFamily="34" charset="0"/>
              <a:buChar char="•"/>
            </a:pPr>
            <a:r>
              <a:rPr lang="en-US" altLang="en-US" sz="2400" dirty="0">
                <a:solidFill>
                  <a:srgbClr val="0D137D"/>
                </a:solidFill>
              </a:rPr>
              <a:t>Provides explanation and instruction</a:t>
            </a:r>
          </a:p>
          <a:p>
            <a:pPr marL="800100" lvl="2" indent="-342900" algn="l">
              <a:spcBef>
                <a:spcPts val="0"/>
              </a:spcBef>
              <a:buClr>
                <a:srgbClr val="4B835D"/>
              </a:buClr>
              <a:buSzPct val="80000"/>
              <a:buFont typeface="Courier New" panose="02070309020205020404" pitchFamily="49" charset="0"/>
              <a:buChar char="o"/>
            </a:pPr>
            <a:r>
              <a:rPr lang="en-US" altLang="en-US" sz="2000" dirty="0">
                <a:solidFill>
                  <a:srgbClr val="2B2929"/>
                </a:solidFill>
              </a:rPr>
              <a:t>Payments paid by Medicare on your behalf </a:t>
            </a:r>
          </a:p>
          <a:p>
            <a:pPr marL="800100" lvl="2" indent="-342900" algn="l">
              <a:spcBef>
                <a:spcPts val="0"/>
              </a:spcBef>
              <a:buClr>
                <a:srgbClr val="4B835D"/>
              </a:buClr>
              <a:buSzPct val="80000"/>
              <a:buFont typeface="Courier New" panose="02070309020205020404" pitchFamily="49" charset="0"/>
              <a:buChar char="o"/>
            </a:pPr>
            <a:r>
              <a:rPr lang="en-US" altLang="en-US" sz="2000" dirty="0">
                <a:solidFill>
                  <a:srgbClr val="2B2929"/>
                </a:solidFill>
              </a:rPr>
              <a:t>Amounts to be paid by you (or other insurance plan if you have one)</a:t>
            </a:r>
          </a:p>
          <a:p>
            <a:pPr marL="800100" lvl="2" indent="-342900" algn="l">
              <a:spcBef>
                <a:spcPts val="0"/>
              </a:spcBef>
              <a:buClr>
                <a:srgbClr val="4B835D"/>
              </a:buClr>
              <a:buSzPct val="80000"/>
              <a:buFont typeface="Courier New" panose="02070309020205020404" pitchFamily="49" charset="0"/>
              <a:buChar char="o"/>
            </a:pPr>
            <a:r>
              <a:rPr lang="en-US" altLang="en-US" sz="2000" dirty="0">
                <a:solidFill>
                  <a:srgbClr val="2B2929"/>
                </a:solidFill>
              </a:rPr>
              <a:t>Claims appeal process</a:t>
            </a:r>
          </a:p>
          <a:p>
            <a:pPr algn="l">
              <a:spcBef>
                <a:spcPts val="600"/>
              </a:spcBef>
              <a:buClr>
                <a:srgbClr val="2B2929"/>
              </a:buClr>
              <a:buFont typeface="Wingdings" panose="05000000000000000000" pitchFamily="2" charset="2"/>
              <a:buNone/>
            </a:pPr>
            <a:endParaRPr lang="en-US" altLang="en-US" sz="2000" dirty="0" smtClean="0">
              <a:solidFill>
                <a:srgbClr val="0D137D"/>
              </a:solidFill>
            </a:endParaRPr>
          </a:p>
        </p:txBody>
      </p:sp>
    </p:spTree>
    <p:extLst>
      <p:ext uri="{BB962C8B-B14F-4D97-AF65-F5344CB8AC3E}">
        <p14:creationId xmlns:p14="http://schemas.microsoft.com/office/powerpoint/2010/main" val="32785974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3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5000"/>
                            </p:stCondLst>
                            <p:childTnLst>
                              <p:par>
                                <p:cTn id="17" presetID="53" presetClass="entr" presetSubtype="16" fill="hold" grpId="0" nodeType="afterEffect">
                                  <p:stCondLst>
                                    <p:cond delay="30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233022" y="-90536"/>
            <a:ext cx="9144000" cy="10346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57200"/>
            <a:r>
              <a:rPr lang="en-US" altLang="en-US" sz="4200" b="1" cap="small" dirty="0">
                <a:solidFill>
                  <a:srgbClr val="4B835D"/>
                </a:solidFill>
                <a:latin typeface="+mn-lt"/>
              </a:rPr>
              <a:t>Just the Basics</a:t>
            </a:r>
          </a:p>
        </p:txBody>
      </p:sp>
      <p:sp>
        <p:nvSpPr>
          <p:cNvPr id="8" name="Content Placeholder 2"/>
          <p:cNvSpPr txBox="1">
            <a:spLocks/>
          </p:cNvSpPr>
          <p:nvPr/>
        </p:nvSpPr>
        <p:spPr>
          <a:xfrm>
            <a:off x="1058227" y="1652452"/>
            <a:ext cx="7493590" cy="3886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1200"/>
              </a:spcBef>
              <a:spcAft>
                <a:spcPts val="1200"/>
              </a:spcAft>
              <a:buClr>
                <a:schemeClr val="bg1">
                  <a:lumMod val="75000"/>
                  <a:lumOff val="25000"/>
                </a:schemeClr>
              </a:buClr>
              <a:buFont typeface="Arial" panose="020B0604020202020204" pitchFamily="34" charset="0"/>
              <a:buChar char="•"/>
            </a:pPr>
            <a:r>
              <a:rPr lang="en-US" altLang="en-US" sz="2800" dirty="0" smtClean="0">
                <a:solidFill>
                  <a:srgbClr val="0D137D"/>
                </a:solidFill>
              </a:rPr>
              <a:t>Are your </a:t>
            </a:r>
            <a:r>
              <a:rPr lang="en-US" altLang="en-US" sz="2800" dirty="0">
                <a:solidFill>
                  <a:srgbClr val="0D137D"/>
                </a:solidFill>
              </a:rPr>
              <a:t>name and </a:t>
            </a:r>
            <a:r>
              <a:rPr lang="en-US" altLang="en-US" sz="2800" dirty="0" smtClean="0">
                <a:solidFill>
                  <a:srgbClr val="0D137D"/>
                </a:solidFill>
              </a:rPr>
              <a:t>address correct?</a:t>
            </a:r>
            <a:endParaRPr lang="en-US" altLang="en-US" sz="2800" dirty="0">
              <a:solidFill>
                <a:srgbClr val="0D137D"/>
              </a:solidFill>
            </a:endParaRPr>
          </a:p>
          <a:p>
            <a:pPr marL="457200" indent="-457200" algn="l">
              <a:spcBef>
                <a:spcPts val="1200"/>
              </a:spcBef>
              <a:spcAft>
                <a:spcPts val="1200"/>
              </a:spcAft>
              <a:buClr>
                <a:schemeClr val="bg1">
                  <a:lumMod val="75000"/>
                  <a:lumOff val="25000"/>
                </a:schemeClr>
              </a:buClr>
              <a:buFont typeface="Arial" panose="020B0604020202020204" pitchFamily="34" charset="0"/>
              <a:buChar char="•"/>
            </a:pPr>
            <a:r>
              <a:rPr lang="en-US" altLang="en-US" sz="2800" dirty="0">
                <a:solidFill>
                  <a:srgbClr val="0D137D"/>
                </a:solidFill>
              </a:rPr>
              <a:t>Verify your deductible </a:t>
            </a:r>
            <a:r>
              <a:rPr lang="en-US" altLang="en-US" sz="2800" dirty="0" smtClean="0">
                <a:solidFill>
                  <a:srgbClr val="0D137D"/>
                </a:solidFill>
              </a:rPr>
              <a:t>status</a:t>
            </a:r>
          </a:p>
          <a:p>
            <a:pPr marL="457200" indent="-457200" algn="l">
              <a:spcBef>
                <a:spcPts val="1200"/>
              </a:spcBef>
              <a:spcAft>
                <a:spcPts val="1200"/>
              </a:spcAft>
              <a:buClr>
                <a:schemeClr val="bg1">
                  <a:lumMod val="75000"/>
                  <a:lumOff val="25000"/>
                </a:schemeClr>
              </a:buClr>
              <a:buFont typeface="Arial" panose="020B0604020202020204" pitchFamily="34" charset="0"/>
              <a:buChar char="•"/>
            </a:pPr>
            <a:r>
              <a:rPr lang="en-US" altLang="en-US" sz="2800" dirty="0" smtClean="0">
                <a:solidFill>
                  <a:srgbClr val="0D137D"/>
                </a:solidFill>
              </a:rPr>
              <a:t>Review your </a:t>
            </a:r>
            <a:r>
              <a:rPr lang="en-US" altLang="en-US" sz="2800" dirty="0">
                <a:solidFill>
                  <a:srgbClr val="0D137D"/>
                </a:solidFill>
              </a:rPr>
              <a:t>claims and </a:t>
            </a:r>
            <a:r>
              <a:rPr lang="en-US" altLang="en-US" sz="2800" dirty="0" smtClean="0">
                <a:solidFill>
                  <a:srgbClr val="0D137D"/>
                </a:solidFill>
              </a:rPr>
              <a:t>cost</a:t>
            </a:r>
            <a:endParaRPr lang="en-US" altLang="en-US" sz="2800" dirty="0">
              <a:solidFill>
                <a:srgbClr val="0D137D"/>
              </a:solidFill>
            </a:endParaRPr>
          </a:p>
          <a:p>
            <a:pPr marL="457200" indent="-457200" algn="l">
              <a:spcBef>
                <a:spcPts val="1200"/>
              </a:spcBef>
              <a:spcAft>
                <a:spcPts val="1200"/>
              </a:spcAft>
              <a:buClr>
                <a:schemeClr val="bg1">
                  <a:lumMod val="75000"/>
                  <a:lumOff val="25000"/>
                </a:schemeClr>
              </a:buClr>
              <a:buFont typeface="Arial" panose="020B0604020202020204" pitchFamily="34" charset="0"/>
              <a:buChar char="•"/>
            </a:pPr>
            <a:r>
              <a:rPr lang="en-US" altLang="en-US" sz="2800" dirty="0" smtClean="0">
                <a:solidFill>
                  <a:srgbClr val="0D137D"/>
                </a:solidFill>
              </a:rPr>
              <a:t>Are your providers, appointments, and services reflected accurately?</a:t>
            </a:r>
            <a:endParaRPr lang="en-US" altLang="en-US" sz="2800" dirty="0">
              <a:solidFill>
                <a:srgbClr val="0D137D"/>
              </a:solidFill>
            </a:endParaRPr>
          </a:p>
        </p:txBody>
      </p:sp>
    </p:spTree>
    <p:extLst>
      <p:ext uri="{BB962C8B-B14F-4D97-AF65-F5344CB8AC3E}">
        <p14:creationId xmlns:p14="http://schemas.microsoft.com/office/powerpoint/2010/main" val="38498321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3" fill="hold" grpId="0" nodeType="afterEffect">
                                  <p:stCondLst>
                                    <p:cond delay="100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10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3500"/>
                            </p:stCondLst>
                            <p:childTnLst>
                              <p:par>
                                <p:cTn id="15" presetID="2" presetClass="entr" presetSubtype="9" fill="hold" grpId="0" nodeType="afterEffect">
                                  <p:stCondLst>
                                    <p:cond delay="100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5500"/>
                            </p:stCondLst>
                            <p:childTnLst>
                              <p:par>
                                <p:cTn id="20" presetID="2" presetClass="entr" presetSubtype="6" fill="hold" grpId="0" nodeType="afterEffect">
                                  <p:stCondLst>
                                    <p:cond delay="100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10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650" y="233363"/>
            <a:ext cx="7056438" cy="1400175"/>
          </a:xfrm>
          <a:prstGeom prst="rect">
            <a:avLst/>
          </a:prstGeom>
        </p:spPr>
        <p:txBody>
          <a:bodyPr>
            <a:noAutofit/>
          </a:bodyPr>
          <a:lstStyle/>
          <a:p>
            <a:r>
              <a:rPr lang="en-US" b="1" dirty="0">
                <a:solidFill>
                  <a:srgbClr val="4B835D"/>
                </a:solidFill>
                <a:latin typeface="+mn-lt"/>
              </a:rPr>
              <a:t>Today’s Focus</a:t>
            </a:r>
          </a:p>
        </p:txBody>
      </p:sp>
      <p:sp>
        <p:nvSpPr>
          <p:cNvPr id="3" name="Subtitle 2"/>
          <p:cNvSpPr>
            <a:spLocks noGrp="1"/>
          </p:cNvSpPr>
          <p:nvPr>
            <p:ph idx="4294967295"/>
          </p:nvPr>
        </p:nvSpPr>
        <p:spPr>
          <a:xfrm>
            <a:off x="247650" y="1444625"/>
            <a:ext cx="6711950" cy="4195763"/>
          </a:xfrm>
          <a:prstGeom prst="rect">
            <a:avLst/>
          </a:prstGeom>
        </p:spPr>
        <p:txBody>
          <a:bodyPr>
            <a:normAutofit/>
          </a:bodyPr>
          <a:lstStyle/>
          <a:p>
            <a:pPr marL="342900" indent="-342900" algn="l">
              <a:spcAft>
                <a:spcPts val="1200"/>
              </a:spcAft>
              <a:buClr>
                <a:srgbClr val="2B2929"/>
              </a:buClr>
              <a:buSzPct val="100000"/>
              <a:buFont typeface="Arial" panose="020B0604020202020204" pitchFamily="34" charset="0"/>
              <a:buChar char="•"/>
            </a:pPr>
            <a:r>
              <a:rPr lang="en-US" sz="2800" dirty="0">
                <a:solidFill>
                  <a:srgbClr val="0D137D"/>
                </a:solidFill>
              </a:rPr>
              <a:t>What is </a:t>
            </a:r>
            <a:r>
              <a:rPr lang="en-US" sz="2800" dirty="0" smtClean="0">
                <a:solidFill>
                  <a:srgbClr val="0D137D"/>
                </a:solidFill>
              </a:rPr>
              <a:t>SMP?</a:t>
            </a:r>
          </a:p>
          <a:p>
            <a:pPr marL="342900" indent="-342900" algn="l">
              <a:spcAft>
                <a:spcPts val="1200"/>
              </a:spcAft>
              <a:buClr>
                <a:srgbClr val="2B2929"/>
              </a:buClr>
              <a:buSzPct val="100000"/>
              <a:buFont typeface="Arial" panose="020B0604020202020204" pitchFamily="34" charset="0"/>
              <a:buChar char="•"/>
            </a:pPr>
            <a:r>
              <a:rPr lang="en-US" sz="2800" dirty="0" smtClean="0">
                <a:solidFill>
                  <a:srgbClr val="0D137D"/>
                </a:solidFill>
              </a:rPr>
              <a:t>How Medicare </a:t>
            </a:r>
            <a:r>
              <a:rPr lang="en-US" sz="2800" dirty="0">
                <a:solidFill>
                  <a:srgbClr val="0D137D"/>
                </a:solidFill>
              </a:rPr>
              <a:t>Fraud </a:t>
            </a:r>
            <a:r>
              <a:rPr lang="en-US" sz="2800" dirty="0" smtClean="0">
                <a:solidFill>
                  <a:srgbClr val="0D137D"/>
                </a:solidFill>
              </a:rPr>
              <a:t>Impacts You and Your Loved Ones – What can YOU do?</a:t>
            </a:r>
          </a:p>
          <a:p>
            <a:pPr>
              <a:spcAft>
                <a:spcPts val="1200"/>
              </a:spcAft>
              <a:buClr>
                <a:srgbClr val="2B2929"/>
              </a:buClr>
              <a:buSzPct val="100000"/>
              <a:buFont typeface="Arial" panose="020B0604020202020204" pitchFamily="34" charset="0"/>
              <a:buChar char="•"/>
            </a:pPr>
            <a:r>
              <a:rPr lang="en-US" sz="2800" dirty="0">
                <a:solidFill>
                  <a:srgbClr val="0D137D"/>
                </a:solidFill>
              </a:rPr>
              <a:t>New Medicare Cards – coming soon!</a:t>
            </a:r>
          </a:p>
          <a:p>
            <a:pPr marL="342900" indent="-342900" algn="l">
              <a:spcAft>
                <a:spcPts val="1200"/>
              </a:spcAft>
              <a:buClr>
                <a:srgbClr val="2B2929"/>
              </a:buClr>
              <a:buSzPct val="100000"/>
              <a:buFont typeface="Arial" panose="020B0604020202020204" pitchFamily="34" charset="0"/>
              <a:buChar char="•"/>
            </a:pPr>
            <a:r>
              <a:rPr lang="en-US" sz="2800" dirty="0" smtClean="0">
                <a:solidFill>
                  <a:srgbClr val="0D137D"/>
                </a:solidFill>
              </a:rPr>
              <a:t>How to Read Your Medicare Summary Notice (MSN) </a:t>
            </a:r>
          </a:p>
        </p:txBody>
      </p:sp>
    </p:spTree>
    <p:extLst>
      <p:ext uri="{BB962C8B-B14F-4D97-AF65-F5344CB8AC3E}">
        <p14:creationId xmlns:p14="http://schemas.microsoft.com/office/powerpoint/2010/main" val="23964051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5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17486" y="802894"/>
            <a:ext cx="7709025" cy="6021931"/>
            <a:chOff x="891766" y="830053"/>
            <a:chExt cx="7247298" cy="5861833"/>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354" t="9769" r="15404" b="8334"/>
            <a:stretch/>
          </p:blipFill>
          <p:spPr>
            <a:xfrm>
              <a:off x="891766" y="830053"/>
              <a:ext cx="7247298" cy="5861833"/>
            </a:xfrm>
            <a:prstGeom prst="rect">
              <a:avLst/>
            </a:prstGeom>
          </p:spPr>
        </p:pic>
        <p:sp>
          <p:nvSpPr>
            <p:cNvPr id="4" name="Rectangle 3"/>
            <p:cNvSpPr/>
            <p:nvPr/>
          </p:nvSpPr>
          <p:spPr>
            <a:xfrm>
              <a:off x="891766" y="830053"/>
              <a:ext cx="2009870" cy="2353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p:cNvSpPr txBox="1">
            <a:spLocks/>
          </p:cNvSpPr>
          <p:nvPr/>
        </p:nvSpPr>
        <p:spPr>
          <a:xfrm>
            <a:off x="0" y="-14664"/>
            <a:ext cx="9143999" cy="817558"/>
          </a:xfrm>
          <a:prstGeom prst="rect">
            <a:avLst/>
          </a:prstGeom>
          <a:solidFill>
            <a:srgbClr val="4B835D"/>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000" b="1" dirty="0" smtClean="0">
                <a:latin typeface="+mn-lt"/>
              </a:rPr>
              <a:t>MSN Envelope</a:t>
            </a:r>
            <a:endParaRPr lang="en-US" altLang="en-US" sz="5000" b="1" dirty="0">
              <a:latin typeface="+mn-lt"/>
            </a:endParaRPr>
          </a:p>
        </p:txBody>
      </p:sp>
    </p:spTree>
    <p:extLst>
      <p:ext uri="{BB962C8B-B14F-4D97-AF65-F5344CB8AC3E}">
        <p14:creationId xmlns:p14="http://schemas.microsoft.com/office/powerpoint/2010/main" val="846911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5611"/>
            <a:ext cx="9143999" cy="817558"/>
          </a:xfrm>
          <a:prstGeom prst="rect">
            <a:avLst/>
          </a:prstGeom>
          <a:solidFill>
            <a:srgbClr val="4B835D"/>
          </a:solidFill>
        </p:spPr>
        <p:txBody>
          <a:bodyPr vert="horz" lIns="91440" tIns="45720" rIns="91440" bIns="45720" rtlCol="0" anchor="b">
            <a:normAutofit/>
          </a:bodyPr>
          <a:lstStyle>
            <a:defPPr>
              <a:defRPr lang="en-US"/>
            </a:defPPr>
            <a:lvl1pPr algn="ctr">
              <a:lnSpc>
                <a:spcPct val="90000"/>
              </a:lnSpc>
              <a:spcBef>
                <a:spcPct val="0"/>
              </a:spcBef>
              <a:buNone/>
              <a:defRPr sz="5000" b="1">
                <a:ea typeface="+mj-ea"/>
                <a:cs typeface="+mj-cs"/>
              </a:defRPr>
            </a:lvl1pPr>
          </a:lstStyle>
          <a:p>
            <a:r>
              <a:rPr lang="en-US" altLang="en-US" dirty="0"/>
              <a:t>Page 1 – Your Dashboard</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51" t="13465" r="3351" b="8708"/>
          <a:stretch/>
        </p:blipFill>
        <p:spPr>
          <a:xfrm>
            <a:off x="-18106" y="811947"/>
            <a:ext cx="9162106" cy="5905725"/>
          </a:xfrm>
          <a:prstGeom prst="rect">
            <a:avLst/>
          </a:prstGeom>
        </p:spPr>
      </p:pic>
    </p:spTree>
    <p:extLst>
      <p:ext uri="{BB962C8B-B14F-4D97-AF65-F5344CB8AC3E}">
        <p14:creationId xmlns:p14="http://schemas.microsoft.com/office/powerpoint/2010/main" val="3823517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1" y="-41803"/>
            <a:ext cx="9143999" cy="817558"/>
          </a:xfrm>
          <a:prstGeom prst="rect">
            <a:avLst/>
          </a:prstGeom>
          <a:solidFill>
            <a:srgbClr val="4B835D"/>
          </a:solidFill>
        </p:spPr>
        <p:txBody>
          <a:bodyPr vert="horz" lIns="91440" tIns="45720" rIns="91440" bIns="45720" rtlCol="0" anchor="b">
            <a:normAutofit fontScale="70000" lnSpcReduction="20000"/>
          </a:bodyPr>
          <a:lstStyle>
            <a:defPPr>
              <a:defRPr lang="en-US"/>
            </a:defPPr>
            <a:lvl1pPr algn="ctr">
              <a:lnSpc>
                <a:spcPct val="90000"/>
              </a:lnSpc>
              <a:spcBef>
                <a:spcPct val="0"/>
              </a:spcBef>
              <a:buNone/>
              <a:defRPr sz="5000" b="1">
                <a:ea typeface="+mj-ea"/>
                <a:cs typeface="+mj-cs"/>
              </a:defRPr>
            </a:lvl1pPr>
          </a:lstStyle>
          <a:p>
            <a:r>
              <a:rPr lang="en-US" altLang="en-US" dirty="0"/>
              <a:t>Page 2 – Making the Most of Your Medicare</a:t>
            </a:r>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3381" t="13799" r="3790" b="8383"/>
          <a:stretch/>
        </p:blipFill>
        <p:spPr>
          <a:xfrm>
            <a:off x="0" y="775755"/>
            <a:ext cx="9142202" cy="5922030"/>
          </a:xfrm>
          <a:prstGeom prst="rect">
            <a:avLst/>
          </a:prstGeom>
        </p:spPr>
      </p:pic>
    </p:spTree>
    <p:extLst>
      <p:ext uri="{BB962C8B-B14F-4D97-AF65-F5344CB8AC3E}">
        <p14:creationId xmlns:p14="http://schemas.microsoft.com/office/powerpoint/2010/main" val="3112600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8423" y="-24447"/>
            <a:ext cx="9143999" cy="817558"/>
          </a:xfrm>
          <a:prstGeom prst="rect">
            <a:avLst/>
          </a:prstGeom>
          <a:solidFill>
            <a:srgbClr val="4B835D"/>
          </a:solidFill>
        </p:spPr>
        <p:txBody>
          <a:bodyPr vert="horz" lIns="91440" tIns="45720" rIns="91440" bIns="45720" rtlCol="0" anchor="b">
            <a:normAutofit fontScale="92500"/>
          </a:bodyPr>
          <a:lstStyle>
            <a:defPPr>
              <a:defRPr lang="en-US"/>
            </a:defPPr>
            <a:lvl1pPr algn="ctr">
              <a:lnSpc>
                <a:spcPct val="90000"/>
              </a:lnSpc>
              <a:spcBef>
                <a:spcPct val="0"/>
              </a:spcBef>
              <a:buNone/>
              <a:defRPr sz="5000" b="1">
                <a:ea typeface="+mj-ea"/>
                <a:cs typeface="+mj-cs"/>
              </a:defRPr>
            </a:lvl1pPr>
          </a:lstStyle>
          <a:p>
            <a:r>
              <a:rPr lang="en-US" altLang="en-US" dirty="0"/>
              <a:t>Page 3 – Your Part B Medical Claims</a:t>
            </a:r>
          </a:p>
        </p:txBody>
      </p:sp>
      <p:grpSp>
        <p:nvGrpSpPr>
          <p:cNvPr id="8" name="Group 7"/>
          <p:cNvGrpSpPr/>
          <p:nvPr/>
        </p:nvGrpSpPr>
        <p:grpSpPr>
          <a:xfrm>
            <a:off x="0" y="798797"/>
            <a:ext cx="9134316" cy="5918870"/>
            <a:chOff x="0" y="798797"/>
            <a:chExt cx="9134316" cy="591887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3892" t="13994" r="3584" b="8420"/>
            <a:stretch/>
          </p:blipFill>
          <p:spPr>
            <a:xfrm>
              <a:off x="0" y="798797"/>
              <a:ext cx="9134316" cy="5918870"/>
            </a:xfrm>
            <a:prstGeom prst="rect">
              <a:avLst/>
            </a:prstGeom>
          </p:spPr>
        </p:pic>
        <p:sp>
          <p:nvSpPr>
            <p:cNvPr id="6" name="Oval 5"/>
            <p:cNvSpPr/>
            <p:nvPr/>
          </p:nvSpPr>
          <p:spPr>
            <a:xfrm>
              <a:off x="4001632" y="3820562"/>
              <a:ext cx="344031" cy="733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83256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1" y="-292"/>
            <a:ext cx="9143999" cy="817558"/>
          </a:xfrm>
          <a:prstGeom prst="rect">
            <a:avLst/>
          </a:prstGeom>
          <a:solidFill>
            <a:srgbClr val="4B835D"/>
          </a:solidFill>
        </p:spPr>
        <p:txBody>
          <a:bodyPr vert="horz" lIns="91440" tIns="45720" rIns="91440" bIns="45720" rtlCol="0" anchor="b">
            <a:normAutofit fontScale="85000" lnSpcReduction="10000"/>
          </a:bodyPr>
          <a:lstStyle>
            <a:defPPr>
              <a:defRPr lang="en-US"/>
            </a:defPPr>
            <a:lvl1pPr algn="ctr">
              <a:lnSpc>
                <a:spcPct val="90000"/>
              </a:lnSpc>
              <a:spcBef>
                <a:spcPct val="0"/>
              </a:spcBef>
              <a:buNone/>
              <a:defRPr sz="5000" b="1">
                <a:ea typeface="+mj-ea"/>
                <a:cs typeface="+mj-cs"/>
              </a:defRPr>
            </a:lvl1pPr>
          </a:lstStyle>
          <a:p>
            <a:r>
              <a:rPr lang="en-US" altLang="en-US" dirty="0"/>
              <a:t>Page 4 – How to Handle Denied Claims</a:t>
            </a:r>
          </a:p>
        </p:txBody>
      </p:sp>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3861" t="14739" r="4034" b="9041"/>
          <a:stretch/>
        </p:blipFill>
        <p:spPr>
          <a:xfrm>
            <a:off x="-6531" y="814815"/>
            <a:ext cx="9157058" cy="5855519"/>
          </a:xfrm>
          <a:prstGeom prst="rect">
            <a:avLst/>
          </a:prstGeom>
        </p:spPr>
      </p:pic>
    </p:spTree>
    <p:extLst>
      <p:ext uri="{BB962C8B-B14F-4D97-AF65-F5344CB8AC3E}">
        <p14:creationId xmlns:p14="http://schemas.microsoft.com/office/powerpoint/2010/main" val="2714298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2"/>
          <p:cNvSpPr/>
          <p:nvPr/>
        </p:nvSpPr>
        <p:spPr>
          <a:xfrm>
            <a:off x="0" y="1858742"/>
            <a:ext cx="9071572" cy="2291909"/>
          </a:xfrm>
          <a:prstGeom prst="rect">
            <a:avLst/>
          </a:prstGeom>
        </p:spPr>
        <p:txBody>
          <a:bodyPr wrap="square">
            <a:spAutoFit/>
          </a:bodyPr>
          <a:lstStyle/>
          <a:p>
            <a:pPr marL="0" lvl="1" algn="ctr">
              <a:lnSpc>
                <a:spcPct val="90000"/>
              </a:lnSpc>
              <a:spcBef>
                <a:spcPts val="1000"/>
              </a:spcBef>
              <a:spcAft>
                <a:spcPts val="600"/>
              </a:spcAft>
            </a:pPr>
            <a:r>
              <a:rPr lang="en-US" sz="7200" b="1" cap="small" dirty="0" smtClean="0">
                <a:solidFill>
                  <a:srgbClr val="4B835D"/>
                </a:solidFill>
              </a:rPr>
              <a:t>Questions About</a:t>
            </a:r>
          </a:p>
          <a:p>
            <a:pPr marL="0" lvl="1" algn="ctr">
              <a:lnSpc>
                <a:spcPct val="90000"/>
              </a:lnSpc>
              <a:spcBef>
                <a:spcPts val="1000"/>
              </a:spcBef>
              <a:spcAft>
                <a:spcPts val="600"/>
              </a:spcAft>
            </a:pPr>
            <a:r>
              <a:rPr lang="en-US" sz="7200" b="1" cap="small" dirty="0" smtClean="0">
                <a:solidFill>
                  <a:srgbClr val="4B835D"/>
                </a:solidFill>
              </a:rPr>
              <a:t>Your MSN?</a:t>
            </a:r>
            <a:endParaRPr lang="en-US" sz="5400" cap="small" dirty="0">
              <a:solidFill>
                <a:srgbClr val="4B835D"/>
              </a:solidFill>
            </a:endParaRPr>
          </a:p>
        </p:txBody>
      </p:sp>
    </p:spTree>
    <p:extLst>
      <p:ext uri="{BB962C8B-B14F-4D97-AF65-F5344CB8AC3E}">
        <p14:creationId xmlns:p14="http://schemas.microsoft.com/office/powerpoint/2010/main" val="142388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a:xfrm>
            <a:off x="525017" y="487378"/>
            <a:ext cx="5510061" cy="5309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Clr>
                <a:schemeClr val="bg1"/>
              </a:buClr>
              <a:buNone/>
            </a:pPr>
            <a:r>
              <a:rPr lang="en-US" altLang="en-US" b="1" dirty="0" smtClean="0">
                <a:solidFill>
                  <a:srgbClr val="4B835D"/>
                </a:solidFill>
              </a:rPr>
              <a:t>Call Indiana SMP at </a:t>
            </a:r>
            <a:r>
              <a:rPr lang="en-US" altLang="en-US" sz="3200" b="1" dirty="0">
                <a:solidFill>
                  <a:srgbClr val="4B835D"/>
                </a:solidFill>
              </a:rPr>
              <a:t>317.205.9201</a:t>
            </a:r>
          </a:p>
          <a:p>
            <a:pPr algn="ctr">
              <a:spcBef>
                <a:spcPct val="0"/>
              </a:spcBef>
              <a:buClr>
                <a:schemeClr val="bg1"/>
              </a:buClr>
              <a:buFont typeface="Wingdings" panose="05000000000000000000" pitchFamily="2" charset="2"/>
              <a:buNone/>
            </a:pPr>
            <a:endParaRPr lang="en-US" altLang="en-US" sz="1050" b="1" dirty="0" smtClean="0">
              <a:solidFill>
                <a:srgbClr val="E0F7EC"/>
              </a:solidFill>
            </a:endParaRPr>
          </a:p>
          <a:p>
            <a:pPr algn="ctr">
              <a:spcBef>
                <a:spcPct val="0"/>
              </a:spcBef>
              <a:buClr>
                <a:schemeClr val="bg1"/>
              </a:buClr>
              <a:buFont typeface="Wingdings" panose="05000000000000000000" pitchFamily="2" charset="2"/>
              <a:buNone/>
            </a:pPr>
            <a:r>
              <a:rPr lang="en-US" altLang="en-US" sz="2000" b="1" dirty="0" smtClean="0">
                <a:solidFill>
                  <a:srgbClr val="0D137D"/>
                </a:solidFill>
              </a:rPr>
              <a:t>Nancy Moore</a:t>
            </a:r>
            <a:r>
              <a:rPr lang="en-US" altLang="en-US" sz="2000" dirty="0" smtClean="0">
                <a:solidFill>
                  <a:srgbClr val="0D137D"/>
                </a:solidFill>
              </a:rPr>
              <a:t> – Indiana SMP Director</a:t>
            </a:r>
          </a:p>
          <a:p>
            <a:pPr algn="ctr">
              <a:spcBef>
                <a:spcPct val="0"/>
              </a:spcBef>
              <a:buClr>
                <a:schemeClr val="bg1"/>
              </a:buClr>
              <a:buFont typeface="Wingdings" panose="05000000000000000000" pitchFamily="2" charset="2"/>
              <a:buNone/>
            </a:pPr>
            <a:r>
              <a:rPr lang="en-US" altLang="en-US" sz="2000" dirty="0" smtClean="0">
                <a:solidFill>
                  <a:srgbClr val="2B2929"/>
                </a:solidFill>
              </a:rPr>
              <a:t>nmoore@iaaaa.org</a:t>
            </a:r>
          </a:p>
          <a:p>
            <a:pPr algn="ctr">
              <a:spcBef>
                <a:spcPct val="0"/>
              </a:spcBef>
              <a:buClr>
                <a:schemeClr val="bg1"/>
              </a:buClr>
              <a:buFont typeface="Wingdings" panose="05000000000000000000" pitchFamily="2" charset="2"/>
              <a:buNone/>
            </a:pPr>
            <a:endParaRPr lang="en-US" altLang="en-US" sz="1100" dirty="0">
              <a:solidFill>
                <a:srgbClr val="0D137D"/>
              </a:solidFill>
            </a:endParaRPr>
          </a:p>
          <a:p>
            <a:pPr algn="ctr">
              <a:spcBef>
                <a:spcPct val="0"/>
              </a:spcBef>
              <a:buClr>
                <a:schemeClr val="bg1"/>
              </a:buClr>
              <a:buFont typeface="Wingdings" panose="05000000000000000000" pitchFamily="2" charset="2"/>
              <a:buNone/>
            </a:pPr>
            <a:r>
              <a:rPr lang="en-US" altLang="en-US" sz="2000" b="1" dirty="0" smtClean="0">
                <a:solidFill>
                  <a:srgbClr val="0D137D"/>
                </a:solidFill>
              </a:rPr>
              <a:t>Mary Wallace </a:t>
            </a:r>
            <a:r>
              <a:rPr lang="en-US" altLang="en-US" sz="2000" dirty="0" smtClean="0">
                <a:solidFill>
                  <a:srgbClr val="0D137D"/>
                </a:solidFill>
              </a:rPr>
              <a:t>– Volunteer and Training Coordinator</a:t>
            </a:r>
          </a:p>
          <a:p>
            <a:pPr algn="ctr">
              <a:spcBef>
                <a:spcPct val="0"/>
              </a:spcBef>
              <a:buClr>
                <a:schemeClr val="bg1"/>
              </a:buClr>
              <a:buFont typeface="Wingdings" panose="05000000000000000000" pitchFamily="2" charset="2"/>
              <a:buNone/>
            </a:pPr>
            <a:r>
              <a:rPr lang="en-US" altLang="en-US" sz="2000" dirty="0" smtClean="0">
                <a:solidFill>
                  <a:srgbClr val="2B2929"/>
                </a:solidFill>
              </a:rPr>
              <a:t>mwallace@iaaaa.org</a:t>
            </a:r>
          </a:p>
          <a:p>
            <a:pPr algn="ctr">
              <a:spcBef>
                <a:spcPct val="0"/>
              </a:spcBef>
              <a:buClr>
                <a:schemeClr val="bg1"/>
              </a:buClr>
              <a:buFont typeface="Wingdings" panose="05000000000000000000" pitchFamily="2" charset="2"/>
              <a:buNone/>
            </a:pPr>
            <a:r>
              <a:rPr lang="en-US" altLang="en-US" sz="2000" b="1" dirty="0">
                <a:solidFill>
                  <a:srgbClr val="0D137D"/>
                </a:solidFill>
              </a:rPr>
              <a:t>Barb Miller </a:t>
            </a:r>
            <a:r>
              <a:rPr lang="en-US" altLang="en-US" sz="2000" dirty="0" smtClean="0">
                <a:solidFill>
                  <a:srgbClr val="0D137D"/>
                </a:solidFill>
              </a:rPr>
              <a:t>– Outreach Coordinator</a:t>
            </a:r>
          </a:p>
          <a:p>
            <a:pPr algn="ctr">
              <a:spcBef>
                <a:spcPct val="0"/>
              </a:spcBef>
              <a:buClr>
                <a:schemeClr val="bg1"/>
              </a:buClr>
              <a:buFont typeface="Wingdings" panose="05000000000000000000" pitchFamily="2" charset="2"/>
              <a:buNone/>
            </a:pPr>
            <a:r>
              <a:rPr lang="en-US" altLang="en-US" sz="2000" dirty="0" smtClean="0">
                <a:solidFill>
                  <a:srgbClr val="2B2929"/>
                </a:solidFill>
              </a:rPr>
              <a:t>bmiller@iaaaa.org</a:t>
            </a:r>
            <a:endParaRPr lang="en-US" altLang="en-US" sz="2000" dirty="0">
              <a:solidFill>
                <a:srgbClr val="2B2929"/>
              </a:solidFill>
            </a:endParaRPr>
          </a:p>
          <a:p>
            <a:pPr algn="ctr">
              <a:spcBef>
                <a:spcPct val="0"/>
              </a:spcBef>
              <a:buClr>
                <a:schemeClr val="bg1"/>
              </a:buClr>
              <a:buFont typeface="Wingdings" panose="05000000000000000000" pitchFamily="2" charset="2"/>
              <a:buNone/>
            </a:pPr>
            <a:endParaRPr lang="en-US" altLang="en-US" sz="1200" dirty="0" smtClean="0">
              <a:solidFill>
                <a:srgbClr val="4B835D"/>
              </a:solidFill>
            </a:endParaRPr>
          </a:p>
          <a:p>
            <a:pPr algn="ctr">
              <a:spcBef>
                <a:spcPct val="0"/>
              </a:spcBef>
              <a:buClr>
                <a:schemeClr val="bg1"/>
              </a:buClr>
              <a:buFont typeface="Wingdings" panose="05000000000000000000" pitchFamily="2" charset="2"/>
              <a:buNone/>
            </a:pPr>
            <a:r>
              <a:rPr lang="en-US" altLang="en-US" sz="2000" b="1" dirty="0" smtClean="0">
                <a:solidFill>
                  <a:srgbClr val="4B835D"/>
                </a:solidFill>
              </a:rPr>
              <a:t>OR</a:t>
            </a:r>
          </a:p>
          <a:p>
            <a:pPr algn="ctr">
              <a:spcBef>
                <a:spcPct val="0"/>
              </a:spcBef>
              <a:buClr>
                <a:schemeClr val="bg1"/>
              </a:buClr>
              <a:buFont typeface="Wingdings" panose="05000000000000000000" pitchFamily="2" charset="2"/>
              <a:buNone/>
            </a:pPr>
            <a:r>
              <a:rPr lang="en-US" altLang="en-US" b="1" dirty="0" smtClean="0">
                <a:solidFill>
                  <a:srgbClr val="2B2929"/>
                </a:solidFill>
              </a:rPr>
              <a:t>www.iaaaa.org/smp.asp</a:t>
            </a:r>
          </a:p>
          <a:p>
            <a:pPr algn="ctr">
              <a:spcBef>
                <a:spcPct val="0"/>
              </a:spcBef>
              <a:buClr>
                <a:schemeClr val="bg1"/>
              </a:buClr>
              <a:buFont typeface="Wingdings" panose="05000000000000000000" pitchFamily="2" charset="2"/>
              <a:buNone/>
            </a:pPr>
            <a:endParaRPr lang="en-US" altLang="en-US" sz="1400" dirty="0" smtClean="0">
              <a:solidFill>
                <a:srgbClr val="2B2929"/>
              </a:solidFill>
            </a:endParaRPr>
          </a:p>
          <a:p>
            <a:pPr algn="ctr">
              <a:spcBef>
                <a:spcPct val="0"/>
              </a:spcBef>
              <a:buClr>
                <a:schemeClr val="bg1"/>
              </a:buClr>
              <a:buFont typeface="Wingdings" panose="05000000000000000000" pitchFamily="2" charset="2"/>
              <a:buNone/>
            </a:pPr>
            <a:r>
              <a:rPr lang="en-US" altLang="en-US" b="1" dirty="0" smtClean="0">
                <a:solidFill>
                  <a:srgbClr val="2B2929"/>
                </a:solidFill>
              </a:rPr>
              <a:t>www.facebook.com/INSMP</a:t>
            </a:r>
          </a:p>
          <a:p>
            <a:pPr algn="ctr">
              <a:spcBef>
                <a:spcPct val="0"/>
              </a:spcBef>
              <a:buFont typeface="Wingdings" panose="05000000000000000000" pitchFamily="2" charset="2"/>
              <a:buNone/>
            </a:pPr>
            <a:endParaRPr lang="en-US" altLang="en-US" sz="1400" dirty="0" smtClean="0">
              <a:solidFill>
                <a:srgbClr val="2B2929"/>
              </a:solidFill>
            </a:endParaRPr>
          </a:p>
          <a:p>
            <a:pPr algn="ctr">
              <a:spcBef>
                <a:spcPct val="0"/>
              </a:spcBef>
              <a:buFont typeface="Wingdings" panose="05000000000000000000" pitchFamily="2" charset="2"/>
              <a:buNone/>
            </a:pPr>
            <a:r>
              <a:rPr lang="en-US" altLang="en-US" sz="4000" b="1" dirty="0" smtClean="0">
                <a:solidFill>
                  <a:srgbClr val="2B2929"/>
                </a:solidFill>
              </a:rPr>
              <a:t>1-800-986-3505</a:t>
            </a:r>
            <a:endParaRPr lang="en-US" altLang="en-US" sz="3600" b="1" dirty="0" smtClean="0">
              <a:solidFill>
                <a:srgbClr val="2B2929"/>
              </a:solidFill>
            </a:endParaRPr>
          </a:p>
        </p:txBody>
      </p:sp>
    </p:spTree>
    <p:extLst>
      <p:ext uri="{BB962C8B-B14F-4D97-AF65-F5344CB8AC3E}">
        <p14:creationId xmlns:p14="http://schemas.microsoft.com/office/powerpoint/2010/main" val="8149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525100" y="4122344"/>
            <a:ext cx="7930837" cy="1569660"/>
          </a:xfrm>
          <a:prstGeom prst="rect">
            <a:avLst/>
          </a:prstGeom>
          <a:solidFill>
            <a:srgbClr val="4B835D"/>
          </a:solidFill>
        </p:spPr>
        <p:txBody>
          <a:bodyPr wrap="square" rtlCol="0">
            <a:spAutoFit/>
          </a:bodyPr>
          <a:lstStyle/>
          <a:p>
            <a:pPr algn="ctr"/>
            <a:r>
              <a:rPr lang="en-US" sz="9600" b="1" cap="small" dirty="0" smtClean="0">
                <a:solidFill>
                  <a:srgbClr val="0F147C"/>
                </a:solidFill>
              </a:rPr>
              <a:t>Thank You!</a:t>
            </a:r>
            <a:endParaRPr lang="en-US" sz="9600" b="1" cap="small" dirty="0">
              <a:solidFill>
                <a:srgbClr val="0F147C"/>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3" y="485340"/>
            <a:ext cx="4703464" cy="2822078"/>
          </a:xfrm>
          <a:prstGeom prst="rect">
            <a:avLst/>
          </a:prstGeom>
        </p:spPr>
      </p:pic>
    </p:spTree>
    <p:extLst>
      <p:ext uri="{BB962C8B-B14F-4D97-AF65-F5344CB8AC3E}">
        <p14:creationId xmlns:p14="http://schemas.microsoft.com/office/powerpoint/2010/main" val="22668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4444" y="235390"/>
            <a:ext cx="9144000" cy="837066"/>
          </a:xfrm>
          <a:prstGeom prst="rect">
            <a:avLst/>
          </a:prstGeom>
        </p:spPr>
        <p:txBody>
          <a:bodyPr>
            <a:noAutofit/>
          </a:bodyPr>
          <a:lstStyle/>
          <a:p>
            <a:r>
              <a:rPr lang="en-US" sz="4200" b="1" dirty="0">
                <a:solidFill>
                  <a:srgbClr val="4B835D"/>
                </a:solidFill>
              </a:rPr>
              <a:t>Senior Medicare Patrol (</a:t>
            </a:r>
            <a:r>
              <a:rPr lang="en-US" sz="4200" b="1" dirty="0" smtClean="0">
                <a:solidFill>
                  <a:srgbClr val="4B835D"/>
                </a:solidFill>
              </a:rPr>
              <a:t>SMP)…</a:t>
            </a:r>
            <a:endParaRPr lang="en-US" sz="4200" b="1" dirty="0">
              <a:solidFill>
                <a:srgbClr val="4B835D"/>
              </a:solidFill>
            </a:endParaRPr>
          </a:p>
        </p:txBody>
      </p:sp>
      <p:sp>
        <p:nvSpPr>
          <p:cNvPr id="6" name="Subtitle 2"/>
          <p:cNvSpPr txBox="1">
            <a:spLocks/>
          </p:cNvSpPr>
          <p:nvPr/>
        </p:nvSpPr>
        <p:spPr>
          <a:xfrm>
            <a:off x="723042" y="1515291"/>
            <a:ext cx="6973158" cy="43020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457200">
              <a:spcAft>
                <a:spcPts val="1200"/>
              </a:spcAft>
              <a:buClr>
                <a:srgbClr val="2B2929"/>
              </a:buClr>
              <a:buSzPct val="100000"/>
              <a:buFont typeface="Arial" panose="020B0604020202020204" pitchFamily="34" charset="0"/>
              <a:buChar char="•"/>
            </a:pPr>
            <a:r>
              <a:rPr lang="en-US" sz="2800" dirty="0" smtClean="0">
                <a:solidFill>
                  <a:srgbClr val="0D137D"/>
                </a:solidFill>
                <a:latin typeface="+mj-lt"/>
                <a:ea typeface="+mj-ea"/>
                <a:cs typeface="+mj-cs"/>
              </a:rPr>
              <a:t>Is a federally </a:t>
            </a:r>
            <a:r>
              <a:rPr lang="en-US" sz="2800" dirty="0">
                <a:solidFill>
                  <a:srgbClr val="0D137D"/>
                </a:solidFill>
                <a:latin typeface="+mj-lt"/>
                <a:ea typeface="+mj-ea"/>
                <a:cs typeface="+mj-cs"/>
              </a:rPr>
              <a:t>funded program that exists in </a:t>
            </a:r>
            <a:r>
              <a:rPr lang="en-US" sz="2800" dirty="0" smtClean="0">
                <a:solidFill>
                  <a:srgbClr val="0D137D"/>
                </a:solidFill>
                <a:latin typeface="+mj-lt"/>
                <a:ea typeface="+mj-ea"/>
                <a:cs typeface="+mj-cs"/>
              </a:rPr>
              <a:t>every state, </a:t>
            </a:r>
            <a:r>
              <a:rPr lang="en-US" sz="2800" dirty="0">
                <a:solidFill>
                  <a:srgbClr val="0D137D"/>
                </a:solidFill>
                <a:latin typeface="+mj-lt"/>
                <a:ea typeface="+mj-ea"/>
                <a:cs typeface="+mj-cs"/>
              </a:rPr>
              <a:t>the District of Columbia, Puerto </a:t>
            </a:r>
            <a:r>
              <a:rPr lang="en-US" sz="2800" dirty="0" smtClean="0">
                <a:solidFill>
                  <a:srgbClr val="0D137D"/>
                </a:solidFill>
                <a:latin typeface="+mj-lt"/>
                <a:ea typeface="+mj-ea"/>
                <a:cs typeface="+mj-cs"/>
              </a:rPr>
              <a:t>Rico </a:t>
            </a:r>
            <a:r>
              <a:rPr lang="en-US" sz="2800" dirty="0">
                <a:solidFill>
                  <a:srgbClr val="0D137D"/>
                </a:solidFill>
                <a:latin typeface="+mj-lt"/>
                <a:ea typeface="+mj-ea"/>
                <a:cs typeface="+mj-cs"/>
              </a:rPr>
              <a:t>and </a:t>
            </a:r>
            <a:r>
              <a:rPr lang="en-US" sz="2800" dirty="0" smtClean="0">
                <a:solidFill>
                  <a:srgbClr val="0D137D"/>
                </a:solidFill>
                <a:latin typeface="+mj-lt"/>
                <a:ea typeface="+mj-ea"/>
                <a:cs typeface="+mj-cs"/>
              </a:rPr>
              <a:t>Guam.</a:t>
            </a:r>
          </a:p>
          <a:p>
            <a:pPr marL="342900" indent="-342900" algn="l" defTabSz="457200">
              <a:spcAft>
                <a:spcPts val="1200"/>
              </a:spcAft>
              <a:buClr>
                <a:srgbClr val="2B2929"/>
              </a:buClr>
              <a:buSzPct val="100000"/>
              <a:buFont typeface="Arial" panose="020B0604020202020204" pitchFamily="34" charset="0"/>
              <a:buChar char="•"/>
            </a:pPr>
            <a:r>
              <a:rPr lang="en-US" sz="2800" dirty="0" smtClean="0">
                <a:solidFill>
                  <a:srgbClr val="0D137D"/>
                </a:solidFill>
                <a:latin typeface="+mj-lt"/>
                <a:ea typeface="+mj-ea"/>
                <a:cs typeface="+mj-cs"/>
              </a:rPr>
              <a:t>Relies on partners and volunteers, </a:t>
            </a:r>
            <a:r>
              <a:rPr lang="en-US" sz="2800" dirty="0">
                <a:solidFill>
                  <a:srgbClr val="0D137D"/>
                </a:solidFill>
                <a:latin typeface="+mj-lt"/>
                <a:ea typeface="+mj-ea"/>
                <a:cs typeface="+mj-cs"/>
              </a:rPr>
              <a:t>to </a:t>
            </a:r>
            <a:r>
              <a:rPr lang="en-US" sz="2800" dirty="0" smtClean="0">
                <a:solidFill>
                  <a:srgbClr val="0D137D"/>
                </a:solidFill>
                <a:latin typeface="+mj-lt"/>
                <a:ea typeface="+mj-ea"/>
                <a:cs typeface="+mj-cs"/>
              </a:rPr>
              <a:t>educate Medicare </a:t>
            </a:r>
            <a:r>
              <a:rPr lang="en-US" sz="2800" dirty="0">
                <a:solidFill>
                  <a:srgbClr val="0D137D"/>
                </a:solidFill>
                <a:latin typeface="+mj-lt"/>
                <a:ea typeface="+mj-ea"/>
                <a:cs typeface="+mj-cs"/>
              </a:rPr>
              <a:t>beneficiaries, </a:t>
            </a:r>
            <a:r>
              <a:rPr lang="en-US" sz="2800" dirty="0" smtClean="0">
                <a:solidFill>
                  <a:srgbClr val="0D137D"/>
                </a:solidFill>
                <a:latin typeface="+mj-lt"/>
                <a:ea typeface="+mj-ea"/>
                <a:cs typeface="+mj-cs"/>
              </a:rPr>
              <a:t>caregivers and the professionals that serve them on how to </a:t>
            </a:r>
            <a:r>
              <a:rPr lang="en-US" sz="2800" dirty="0">
                <a:solidFill>
                  <a:srgbClr val="0D137D"/>
                </a:solidFill>
                <a:latin typeface="+mj-lt"/>
                <a:ea typeface="+mj-ea"/>
                <a:cs typeface="+mj-cs"/>
              </a:rPr>
              <a:t>prevent, detect, and report health care fraud, </a:t>
            </a:r>
            <a:r>
              <a:rPr lang="en-US" sz="2800" dirty="0" smtClean="0">
                <a:solidFill>
                  <a:srgbClr val="0D137D"/>
                </a:solidFill>
                <a:latin typeface="+mj-lt"/>
                <a:ea typeface="+mj-ea"/>
                <a:cs typeface="+mj-cs"/>
              </a:rPr>
              <a:t>error</a:t>
            </a:r>
            <a:r>
              <a:rPr lang="en-US" sz="2800" dirty="0">
                <a:solidFill>
                  <a:srgbClr val="0D137D"/>
                </a:solidFill>
                <a:latin typeface="+mj-lt"/>
                <a:ea typeface="+mj-ea"/>
                <a:cs typeface="+mj-cs"/>
              </a:rPr>
              <a:t> </a:t>
            </a:r>
            <a:r>
              <a:rPr lang="en-US" sz="2800" dirty="0" smtClean="0">
                <a:solidFill>
                  <a:srgbClr val="0D137D"/>
                </a:solidFill>
                <a:latin typeface="+mj-lt"/>
                <a:ea typeface="+mj-ea"/>
                <a:cs typeface="+mj-cs"/>
              </a:rPr>
              <a:t>and abuse.</a:t>
            </a:r>
            <a:endParaRPr lang="en-US" sz="2800" dirty="0">
              <a:solidFill>
                <a:srgbClr val="0D137D"/>
              </a:solidFill>
              <a:latin typeface="+mj-lt"/>
              <a:ea typeface="+mj-ea"/>
              <a:cs typeface="+mj-cs"/>
            </a:endParaRPr>
          </a:p>
        </p:txBody>
      </p:sp>
      <p:sp>
        <p:nvSpPr>
          <p:cNvPr id="13" name="Subtitle 2"/>
          <p:cNvSpPr txBox="1">
            <a:spLocks/>
          </p:cNvSpPr>
          <p:nvPr/>
        </p:nvSpPr>
        <p:spPr>
          <a:xfrm>
            <a:off x="723042" y="1515291"/>
            <a:ext cx="7918154" cy="65464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457200">
              <a:spcAft>
                <a:spcPts val="1200"/>
              </a:spcAft>
              <a:buClr>
                <a:srgbClr val="E0F7EC"/>
              </a:buClr>
              <a:buSzPct val="80000"/>
              <a:buFont typeface="Arial" panose="020B0604020202020204" pitchFamily="34" charset="0"/>
              <a:buChar char="•"/>
            </a:pPr>
            <a:endParaRPr lang="en-US" sz="2800" dirty="0">
              <a:solidFill>
                <a:schemeClr val="tx2"/>
              </a:solidFill>
              <a:latin typeface="+mj-lt"/>
              <a:ea typeface="+mj-ea"/>
              <a:cs typeface="+mj-cs"/>
            </a:endParaRPr>
          </a:p>
        </p:txBody>
      </p:sp>
    </p:spTree>
    <p:extLst>
      <p:ext uri="{BB962C8B-B14F-4D97-AF65-F5344CB8AC3E}">
        <p14:creationId xmlns:p14="http://schemas.microsoft.com/office/powerpoint/2010/main" val="30767807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6" name="Subtitle 2"/>
          <p:cNvSpPr txBox="1">
            <a:spLocks/>
          </p:cNvSpPr>
          <p:nvPr/>
        </p:nvSpPr>
        <p:spPr>
          <a:xfrm>
            <a:off x="521208" y="1454332"/>
            <a:ext cx="8222742" cy="10236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smtClean="0">
                <a:solidFill>
                  <a:srgbClr val="0D137D"/>
                </a:solidFill>
              </a:rPr>
              <a:t>Together with our partners and volunteers we participate in: </a:t>
            </a:r>
          </a:p>
        </p:txBody>
      </p:sp>
      <p:sp>
        <p:nvSpPr>
          <p:cNvPr id="7" name="Subtitle 2"/>
          <p:cNvSpPr txBox="1">
            <a:spLocks/>
          </p:cNvSpPr>
          <p:nvPr/>
        </p:nvSpPr>
        <p:spPr>
          <a:xfrm>
            <a:off x="857367" y="2859900"/>
            <a:ext cx="7918154" cy="35204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1200"/>
              </a:spcBef>
              <a:spcAft>
                <a:spcPts val="1200"/>
              </a:spcAft>
              <a:buClr>
                <a:srgbClr val="2B2929"/>
              </a:buClr>
              <a:buFont typeface="Arial" panose="020B0604020202020204" pitchFamily="34" charset="0"/>
              <a:buChar char="•"/>
            </a:pPr>
            <a:r>
              <a:rPr lang="en-US" sz="2800" dirty="0" smtClean="0">
                <a:solidFill>
                  <a:srgbClr val="2B2929"/>
                </a:solidFill>
              </a:rPr>
              <a:t>Outreach Events </a:t>
            </a:r>
            <a:endParaRPr lang="en-US" sz="2800" dirty="0">
              <a:solidFill>
                <a:srgbClr val="2B2929"/>
              </a:solidFill>
            </a:endParaRPr>
          </a:p>
          <a:p>
            <a:pPr marL="342900" indent="-342900" algn="l">
              <a:spcBef>
                <a:spcPts val="1200"/>
              </a:spcBef>
              <a:spcAft>
                <a:spcPts val="1200"/>
              </a:spcAft>
              <a:buClr>
                <a:srgbClr val="2B2929"/>
              </a:buClr>
              <a:buFont typeface="Arial" panose="020B0604020202020204" pitchFamily="34" charset="0"/>
              <a:buChar char="•"/>
            </a:pPr>
            <a:r>
              <a:rPr lang="en-US" sz="2800" dirty="0">
                <a:solidFill>
                  <a:srgbClr val="2B2929"/>
                </a:solidFill>
              </a:rPr>
              <a:t>One-on-One Counseling Sessions</a:t>
            </a:r>
          </a:p>
          <a:p>
            <a:pPr marL="342900" indent="-342900" algn="l">
              <a:spcBef>
                <a:spcPts val="1200"/>
              </a:spcBef>
              <a:spcAft>
                <a:spcPts val="1200"/>
              </a:spcAft>
              <a:buClr>
                <a:srgbClr val="2B2929"/>
              </a:buClr>
              <a:buFont typeface="Arial" panose="020B0604020202020204" pitchFamily="34" charset="0"/>
              <a:buChar char="•"/>
            </a:pPr>
            <a:r>
              <a:rPr lang="en-US" sz="2800" dirty="0" smtClean="0">
                <a:solidFill>
                  <a:srgbClr val="2B2929"/>
                </a:solidFill>
              </a:rPr>
              <a:t>Presentations</a:t>
            </a:r>
            <a:endParaRPr lang="en-US" sz="2800" dirty="0">
              <a:solidFill>
                <a:srgbClr val="2B2929"/>
              </a:solidFill>
            </a:endParaRPr>
          </a:p>
          <a:p>
            <a:pPr marL="342900" indent="-342900" algn="l">
              <a:spcBef>
                <a:spcPts val="1200"/>
              </a:spcBef>
              <a:spcAft>
                <a:spcPts val="1200"/>
              </a:spcAft>
              <a:buClr>
                <a:srgbClr val="2B2929"/>
              </a:buClr>
              <a:buFont typeface="Arial" panose="020B0604020202020204" pitchFamily="34" charset="0"/>
              <a:buChar char="•"/>
            </a:pPr>
            <a:r>
              <a:rPr lang="en-US" sz="2800" dirty="0" smtClean="0">
                <a:solidFill>
                  <a:srgbClr val="2B2929"/>
                </a:solidFill>
              </a:rPr>
              <a:t>Media Outreach</a:t>
            </a:r>
            <a:endParaRPr lang="en-US" sz="2800" dirty="0">
              <a:solidFill>
                <a:srgbClr val="2B2929"/>
              </a:solidFill>
            </a:endParaRPr>
          </a:p>
        </p:txBody>
      </p:sp>
      <p:sp>
        <p:nvSpPr>
          <p:cNvPr id="8" name="Title 1"/>
          <p:cNvSpPr txBox="1">
            <a:spLocks/>
          </p:cNvSpPr>
          <p:nvPr/>
        </p:nvSpPr>
        <p:spPr>
          <a:xfrm>
            <a:off x="244444" y="235390"/>
            <a:ext cx="9144000" cy="837066"/>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cap="sm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b="1" dirty="0" smtClean="0">
                <a:solidFill>
                  <a:srgbClr val="4B835D"/>
                </a:solidFill>
              </a:rPr>
              <a:t>Senior Medicare Patrol (SMP)</a:t>
            </a:r>
            <a:endParaRPr lang="en-US" sz="4200" b="1" dirty="0">
              <a:solidFill>
                <a:srgbClr val="4B835D"/>
              </a:solidFill>
            </a:endParaRPr>
          </a:p>
        </p:txBody>
      </p:sp>
    </p:spTree>
    <p:extLst>
      <p:ext uri="{BB962C8B-B14F-4D97-AF65-F5344CB8AC3E}">
        <p14:creationId xmlns:p14="http://schemas.microsoft.com/office/powerpoint/2010/main" val="33458588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50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150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4" fill="hold" grpId="0" nodeType="afterEffect">
                                  <p:stCondLst>
                                    <p:cond delay="150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advAuto="150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3500"/>
            <a:ext cx="9144000" cy="1014413"/>
          </a:xfrm>
          <a:prstGeom prst="rect">
            <a:avLst/>
          </a:prstGeom>
        </p:spPr>
        <p:txBody>
          <a:bodyPr>
            <a:noAutofit/>
          </a:bodyPr>
          <a:lstStyle/>
          <a:p>
            <a:r>
              <a:rPr lang="en-US" sz="4200" b="1" dirty="0">
                <a:solidFill>
                  <a:srgbClr val="4B835D"/>
                </a:solidFill>
                <a:latin typeface="+mn-lt"/>
              </a:rPr>
              <a:t>Medicare Fraud Impacts YOU</a:t>
            </a:r>
          </a:p>
        </p:txBody>
      </p:sp>
      <p:sp>
        <p:nvSpPr>
          <p:cNvPr id="5" name="Subtitle 2"/>
          <p:cNvSpPr>
            <a:spLocks noGrp="1"/>
          </p:cNvSpPr>
          <p:nvPr>
            <p:ph type="subTitle" idx="4294967295"/>
          </p:nvPr>
        </p:nvSpPr>
        <p:spPr>
          <a:xfrm>
            <a:off x="244476" y="1644650"/>
            <a:ext cx="8464958" cy="3760269"/>
          </a:xfrm>
          <a:prstGeom prst="rect">
            <a:avLst/>
          </a:prstGeom>
        </p:spPr>
        <p:txBody>
          <a:bodyPr>
            <a:noAutofit/>
          </a:bodyPr>
          <a:lstStyle/>
          <a:p>
            <a:pPr marL="342900" indent="-342900">
              <a:spcBef>
                <a:spcPts val="1800"/>
              </a:spcBef>
              <a:spcAft>
                <a:spcPts val="1200"/>
              </a:spcAft>
              <a:buClr>
                <a:srgbClr val="2B2929"/>
              </a:buClr>
              <a:buSzPct val="100000"/>
              <a:buFont typeface="Tw Cen MT" panose="020B0602020104020603" pitchFamily="34" charset="0"/>
              <a:buChar char="•"/>
            </a:pPr>
            <a:r>
              <a:rPr lang="en-US" sz="2400" cap="none" dirty="0" smtClean="0">
                <a:solidFill>
                  <a:srgbClr val="2B2929"/>
                </a:solidFill>
                <a:latin typeface="+mn-lt"/>
                <a:ea typeface="+mn-ea"/>
                <a:cs typeface="+mn-cs"/>
              </a:rPr>
              <a:t>Costs taxpayers between </a:t>
            </a:r>
            <a:r>
              <a:rPr lang="en-US" sz="2800" b="1" cap="small" dirty="0">
                <a:solidFill>
                  <a:srgbClr val="0D137D"/>
                </a:solidFill>
                <a:latin typeface="+mn-lt"/>
                <a:ea typeface="+mn-ea"/>
                <a:cs typeface="+mn-cs"/>
              </a:rPr>
              <a:t>$60-90 BILLION per year</a:t>
            </a:r>
            <a:r>
              <a:rPr lang="en-US" sz="2800" cap="small" dirty="0" smtClean="0">
                <a:solidFill>
                  <a:srgbClr val="2B2929"/>
                </a:solidFill>
                <a:latin typeface="+mn-lt"/>
                <a:ea typeface="+mn-ea"/>
                <a:cs typeface="+mn-cs"/>
              </a:rPr>
              <a:t>!</a:t>
            </a:r>
            <a:endParaRPr lang="en-US" sz="2400" cap="small" dirty="0">
              <a:solidFill>
                <a:srgbClr val="2B2929"/>
              </a:solidFill>
              <a:latin typeface="+mn-lt"/>
              <a:ea typeface="+mn-ea"/>
              <a:cs typeface="+mn-cs"/>
            </a:endParaRPr>
          </a:p>
          <a:p>
            <a:pPr marL="342900" indent="-342900">
              <a:spcBef>
                <a:spcPts val="1800"/>
              </a:spcBef>
              <a:spcAft>
                <a:spcPts val="1200"/>
              </a:spcAft>
              <a:buClr>
                <a:srgbClr val="2B2929"/>
              </a:buClr>
              <a:buFont typeface="Tw Cen MT" panose="020B0602020104020603" pitchFamily="34" charset="0"/>
              <a:buChar char="•"/>
            </a:pPr>
            <a:r>
              <a:rPr lang="en-US" sz="2800" b="1" cap="small" dirty="0" smtClean="0">
                <a:solidFill>
                  <a:srgbClr val="0D137D"/>
                </a:solidFill>
                <a:latin typeface="+mn-lt"/>
                <a:ea typeface="+mn-ea"/>
                <a:cs typeface="+mn-cs"/>
              </a:rPr>
              <a:t>Takes advantage of vulnerable people – </a:t>
            </a:r>
            <a:r>
              <a:rPr lang="en-US" sz="2400" cap="none" dirty="0">
                <a:solidFill>
                  <a:srgbClr val="2B2929"/>
                </a:solidFill>
                <a:latin typeface="+mn-lt"/>
                <a:ea typeface="+mn-ea"/>
                <a:cs typeface="+mn-cs"/>
              </a:rPr>
              <a:t>older adults and persons with disabilities.</a:t>
            </a:r>
          </a:p>
          <a:p>
            <a:pPr marL="342900" indent="-342900">
              <a:spcBef>
                <a:spcPts val="1800"/>
              </a:spcBef>
              <a:spcAft>
                <a:spcPts val="1200"/>
              </a:spcAft>
              <a:buClr>
                <a:srgbClr val="2B2929"/>
              </a:buClr>
              <a:buFont typeface="Tw Cen MT" panose="020B0602020104020603" pitchFamily="34" charset="0"/>
              <a:buChar char="•"/>
            </a:pPr>
            <a:r>
              <a:rPr lang="en-US" sz="2800" b="1" cap="small" dirty="0" smtClean="0">
                <a:solidFill>
                  <a:srgbClr val="0D137D"/>
                </a:solidFill>
                <a:latin typeface="+mn-lt"/>
                <a:ea typeface="+mn-ea"/>
                <a:cs typeface="+mn-cs"/>
              </a:rPr>
              <a:t>Threatens the integrity</a:t>
            </a:r>
            <a:r>
              <a:rPr lang="en-US" sz="2800" cap="small" dirty="0" smtClean="0">
                <a:solidFill>
                  <a:srgbClr val="2B2929"/>
                </a:solidFill>
                <a:latin typeface="+mn-lt"/>
                <a:ea typeface="+mn-ea"/>
                <a:cs typeface="+mn-cs"/>
              </a:rPr>
              <a:t> </a:t>
            </a:r>
            <a:r>
              <a:rPr lang="en-US" sz="2400" cap="none" dirty="0">
                <a:solidFill>
                  <a:srgbClr val="2B2929"/>
                </a:solidFill>
                <a:latin typeface="+mn-lt"/>
                <a:ea typeface="+mn-ea"/>
                <a:cs typeface="+mn-cs"/>
              </a:rPr>
              <a:t>of the Medicare Trust Fund</a:t>
            </a:r>
          </a:p>
          <a:p>
            <a:pPr marL="342900" indent="-342900">
              <a:spcBef>
                <a:spcPts val="1800"/>
              </a:spcBef>
              <a:spcAft>
                <a:spcPts val="1200"/>
              </a:spcAft>
              <a:buClr>
                <a:srgbClr val="2B2929"/>
              </a:buClr>
              <a:buFont typeface="Tw Cen MT" panose="020B0602020104020603" pitchFamily="34" charset="0"/>
              <a:buChar char="•"/>
            </a:pPr>
            <a:r>
              <a:rPr lang="en-US" sz="2800" b="1" cap="small" dirty="0" smtClean="0">
                <a:solidFill>
                  <a:srgbClr val="0D137D"/>
                </a:solidFill>
                <a:latin typeface="+mn-lt"/>
                <a:ea typeface="+mn-ea"/>
                <a:cs typeface="+mn-cs"/>
              </a:rPr>
              <a:t>Impacts</a:t>
            </a:r>
            <a:r>
              <a:rPr lang="en-US" sz="2400" cap="none" dirty="0" smtClean="0">
                <a:solidFill>
                  <a:srgbClr val="0D137D"/>
                </a:solidFill>
                <a:latin typeface="+mn-lt"/>
                <a:ea typeface="+mn-ea"/>
                <a:cs typeface="+mn-cs"/>
              </a:rPr>
              <a:t> </a:t>
            </a:r>
            <a:r>
              <a:rPr lang="en-US" sz="2400" cap="none" dirty="0">
                <a:solidFill>
                  <a:srgbClr val="2B2929"/>
                </a:solidFill>
                <a:latin typeface="+mn-lt"/>
                <a:ea typeface="+mn-ea"/>
                <a:cs typeface="+mn-cs"/>
              </a:rPr>
              <a:t>a </a:t>
            </a:r>
            <a:r>
              <a:rPr lang="en-US" sz="2400" cap="none" dirty="0" smtClean="0">
                <a:solidFill>
                  <a:srgbClr val="2B2929"/>
                </a:solidFill>
                <a:latin typeface="+mn-lt"/>
                <a:ea typeface="+mn-ea"/>
                <a:cs typeface="+mn-cs"/>
              </a:rPr>
              <a:t>growing </a:t>
            </a:r>
            <a:r>
              <a:rPr lang="en-US" sz="2400" cap="none" dirty="0">
                <a:solidFill>
                  <a:srgbClr val="2B2929"/>
                </a:solidFill>
                <a:latin typeface="+mn-lt"/>
                <a:ea typeface="+mn-ea"/>
                <a:cs typeface="+mn-cs"/>
              </a:rPr>
              <a:t>number of </a:t>
            </a:r>
            <a:r>
              <a:rPr lang="en-US" sz="2800" b="1" cap="small" dirty="0" smtClean="0">
                <a:solidFill>
                  <a:srgbClr val="0D137D"/>
                </a:solidFill>
                <a:latin typeface="+mn-lt"/>
                <a:ea typeface="+mn-ea"/>
                <a:cs typeface="+mn-cs"/>
              </a:rPr>
              <a:t>people</a:t>
            </a:r>
            <a:r>
              <a:rPr lang="en-US" sz="2400" cap="none" dirty="0" smtClean="0">
                <a:solidFill>
                  <a:srgbClr val="2B2929"/>
                </a:solidFill>
                <a:latin typeface="+mn-lt"/>
                <a:ea typeface="+mn-ea"/>
                <a:cs typeface="+mn-cs"/>
              </a:rPr>
              <a:t> </a:t>
            </a:r>
            <a:r>
              <a:rPr lang="en-US" sz="2400" cap="none" dirty="0">
                <a:solidFill>
                  <a:srgbClr val="2B2929"/>
                </a:solidFill>
                <a:latin typeface="+mn-lt"/>
                <a:ea typeface="+mn-ea"/>
                <a:cs typeface="+mn-cs"/>
              </a:rPr>
              <a:t>– Roughly 10,000 </a:t>
            </a:r>
            <a:r>
              <a:rPr lang="en-US" sz="2400" cap="none" dirty="0" smtClean="0">
                <a:solidFill>
                  <a:srgbClr val="2B2929"/>
                </a:solidFill>
                <a:latin typeface="+mn-lt"/>
                <a:ea typeface="+mn-ea"/>
                <a:cs typeface="+mn-cs"/>
              </a:rPr>
              <a:t>people a day are turning </a:t>
            </a:r>
            <a:r>
              <a:rPr lang="en-US" sz="2400" cap="none" dirty="0">
                <a:solidFill>
                  <a:srgbClr val="2B2929"/>
                </a:solidFill>
                <a:latin typeface="+mn-lt"/>
                <a:ea typeface="+mn-ea"/>
                <a:cs typeface="+mn-cs"/>
              </a:rPr>
              <a:t>65 </a:t>
            </a:r>
            <a:r>
              <a:rPr lang="en-US" sz="2400" cap="none" dirty="0" smtClean="0">
                <a:solidFill>
                  <a:srgbClr val="2B2929"/>
                </a:solidFill>
                <a:latin typeface="+mn-lt"/>
                <a:ea typeface="+mn-ea"/>
                <a:cs typeface="+mn-cs"/>
              </a:rPr>
              <a:t>for </a:t>
            </a:r>
            <a:r>
              <a:rPr lang="en-US" sz="2400" cap="none" dirty="0">
                <a:solidFill>
                  <a:srgbClr val="2B2929"/>
                </a:solidFill>
                <a:latin typeface="+mn-lt"/>
                <a:ea typeface="+mn-ea"/>
                <a:cs typeface="+mn-cs"/>
              </a:rPr>
              <a:t>the next 19 years!</a:t>
            </a:r>
          </a:p>
        </p:txBody>
      </p:sp>
    </p:spTree>
    <p:extLst>
      <p:ext uri="{BB962C8B-B14F-4D97-AF65-F5344CB8AC3E}">
        <p14:creationId xmlns:p14="http://schemas.microsoft.com/office/powerpoint/2010/main" val="1134290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dvAuto="200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3009" y="215900"/>
            <a:ext cx="6629400" cy="857250"/>
          </a:xfrm>
          <a:prstGeom prst="rect">
            <a:avLst/>
          </a:prstGeom>
        </p:spPr>
        <p:txBody>
          <a:bodyPr/>
          <a:lstStyle/>
          <a:p>
            <a:r>
              <a:rPr lang="en-US" altLang="en-US" b="1" dirty="0" smtClean="0">
                <a:solidFill>
                  <a:srgbClr val="4B835D"/>
                </a:solidFill>
              </a:rPr>
              <a:t>What about Errors?</a:t>
            </a:r>
          </a:p>
        </p:txBody>
      </p:sp>
      <p:sp>
        <p:nvSpPr>
          <p:cNvPr id="30723" name="Content Placeholder 2"/>
          <p:cNvSpPr>
            <a:spLocks noGrp="1"/>
          </p:cNvSpPr>
          <p:nvPr>
            <p:ph idx="4294967295"/>
          </p:nvPr>
        </p:nvSpPr>
        <p:spPr>
          <a:xfrm>
            <a:off x="371475" y="2985810"/>
            <a:ext cx="8532813" cy="1139825"/>
          </a:xfrm>
          <a:prstGeom prst="rect">
            <a:avLst/>
          </a:prstGeom>
        </p:spPr>
        <p:txBody>
          <a:bodyPr>
            <a:noAutofit/>
          </a:bodyPr>
          <a:lstStyle/>
          <a:p>
            <a:pPr marL="0" indent="0">
              <a:buNone/>
            </a:pPr>
            <a:r>
              <a:rPr lang="en-US" altLang="en-US" sz="2800" dirty="0">
                <a:solidFill>
                  <a:srgbClr val="2B2929"/>
                </a:solidFill>
              </a:rPr>
              <a:t>and if necessary, a review and investigation of the issue will determine if it is an </a:t>
            </a:r>
            <a:r>
              <a:rPr lang="en-US" altLang="en-US" sz="2800" dirty="0" smtClean="0">
                <a:solidFill>
                  <a:srgbClr val="2B2929"/>
                </a:solidFill>
              </a:rPr>
              <a:t>error…  or </a:t>
            </a:r>
            <a:r>
              <a:rPr lang="en-US" altLang="en-US" sz="2800" dirty="0">
                <a:solidFill>
                  <a:srgbClr val="2B2929"/>
                </a:solidFill>
              </a:rPr>
              <a:t>if it is fraud or abuse.</a:t>
            </a:r>
          </a:p>
        </p:txBody>
      </p:sp>
      <p:sp>
        <p:nvSpPr>
          <p:cNvPr id="30725" name="Content Placeholder 2"/>
          <p:cNvSpPr txBox="1">
            <a:spLocks/>
          </p:cNvSpPr>
          <p:nvPr/>
        </p:nvSpPr>
        <p:spPr bwMode="auto">
          <a:xfrm>
            <a:off x="303009" y="778272"/>
            <a:ext cx="9013985" cy="246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4C835D"/>
              </a:buClr>
              <a:buSzPct val="80000"/>
              <a:buFont typeface="Wingdings" panose="05000000000000000000" pitchFamily="2" charset="2"/>
              <a:buChar char="q"/>
              <a:defRPr sz="2800" b="1">
                <a:solidFill>
                  <a:srgbClr val="0F147C"/>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Clr>
                <a:srgbClr val="4C835D"/>
              </a:buClr>
              <a:buSzPct val="80000"/>
              <a:buFont typeface="Wingdings" panose="05000000000000000000" pitchFamily="2" charset="2"/>
              <a:buChar char="q"/>
              <a:defRPr sz="2400" b="1">
                <a:solidFill>
                  <a:srgbClr val="0F147C"/>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Clr>
                <a:srgbClr val="4C835D"/>
              </a:buClr>
              <a:buSzPct val="80000"/>
              <a:buFont typeface="Wingdings" panose="05000000000000000000" pitchFamily="2" charset="2"/>
              <a:buChar char="q"/>
              <a:defRPr sz="2000" b="1">
                <a:solidFill>
                  <a:srgbClr val="0F147C"/>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Clr>
                <a:srgbClr val="4C835D"/>
              </a:buClr>
              <a:buSzPct val="80000"/>
              <a:buFont typeface="Wingdings" panose="05000000000000000000" pitchFamily="2" charset="2"/>
              <a:buChar char="q"/>
              <a:defRPr b="1">
                <a:solidFill>
                  <a:srgbClr val="0F147C"/>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9pPr>
          </a:lstStyle>
          <a:p>
            <a:pPr>
              <a:buClr>
                <a:srgbClr val="000066"/>
              </a:buClr>
              <a:buSzTx/>
              <a:buFont typeface="Wingdings" panose="05000000000000000000" pitchFamily="2" charset="2"/>
              <a:buNone/>
            </a:pPr>
            <a:r>
              <a:rPr lang="en-US" altLang="en-US" sz="3600" cap="small" dirty="0" smtClean="0">
                <a:solidFill>
                  <a:srgbClr val="0D137D"/>
                </a:solidFill>
                <a:latin typeface="+mj-lt"/>
                <a:ea typeface="+mj-ea"/>
                <a:cs typeface="+mj-cs"/>
              </a:rPr>
              <a:t>Health </a:t>
            </a:r>
            <a:r>
              <a:rPr lang="en-US" altLang="en-US" sz="3600" cap="small" dirty="0">
                <a:solidFill>
                  <a:srgbClr val="0D137D"/>
                </a:solidFill>
                <a:latin typeface="+mj-lt"/>
                <a:ea typeface="+mj-ea"/>
                <a:cs typeface="+mj-cs"/>
              </a:rPr>
              <a:t>care services and billing are complicated, which can lead to errors…</a:t>
            </a: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967" y="4951773"/>
            <a:ext cx="2590272" cy="1725509"/>
          </a:xfrm>
          <a:prstGeom prst="rect">
            <a:avLst/>
          </a:prstGeom>
        </p:spPr>
      </p:pic>
    </p:spTree>
    <p:extLst>
      <p:ext uri="{BB962C8B-B14F-4D97-AF65-F5344CB8AC3E}">
        <p14:creationId xmlns:p14="http://schemas.microsoft.com/office/powerpoint/2010/main" val="19354221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50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66442" y="1447801"/>
            <a:ext cx="6620968" cy="3329581"/>
          </a:xfrm>
          <a:prstGeom prst="rect">
            <a:avLst/>
          </a:prstGeom>
        </p:spPr>
        <p:txBody>
          <a:bodyPr/>
          <a:lstStyle/>
          <a:p>
            <a:r>
              <a:rPr lang="en-US" sz="6000" b="1" dirty="0" smtClean="0">
                <a:solidFill>
                  <a:srgbClr val="4B835D"/>
                </a:solidFill>
              </a:rPr>
              <a:t>New Medicare Cards are coming</a:t>
            </a:r>
            <a:endParaRPr lang="en-US" sz="6000" b="1" dirty="0">
              <a:solidFill>
                <a:srgbClr val="4B835D"/>
              </a:solidFill>
            </a:endParaRPr>
          </a:p>
        </p:txBody>
      </p:sp>
      <p:sp>
        <p:nvSpPr>
          <p:cNvPr id="3" name="Subtitle 2"/>
          <p:cNvSpPr>
            <a:spLocks noGrp="1"/>
          </p:cNvSpPr>
          <p:nvPr>
            <p:ph type="subTitle" idx="4294967295"/>
          </p:nvPr>
        </p:nvSpPr>
        <p:spPr>
          <a:xfrm>
            <a:off x="866442" y="3539130"/>
            <a:ext cx="6620968" cy="861420"/>
          </a:xfrm>
          <a:prstGeom prst="rect">
            <a:avLst/>
          </a:prstGeom>
        </p:spPr>
        <p:txBody>
          <a:bodyPr/>
          <a:lstStyle/>
          <a:p>
            <a:pPr marL="0" indent="0">
              <a:buNone/>
            </a:pPr>
            <a:r>
              <a:rPr lang="en-US" dirty="0" smtClean="0">
                <a:solidFill>
                  <a:srgbClr val="2B2929"/>
                </a:solidFill>
              </a:rPr>
              <a:t>What to Expect</a:t>
            </a:r>
            <a:endParaRPr lang="en-US" dirty="0">
              <a:solidFill>
                <a:srgbClr val="2B2929"/>
              </a:solidFill>
            </a:endParaRPr>
          </a:p>
        </p:txBody>
      </p:sp>
    </p:spTree>
    <p:extLst>
      <p:ext uri="{BB962C8B-B14F-4D97-AF65-F5344CB8AC3E}">
        <p14:creationId xmlns:p14="http://schemas.microsoft.com/office/powerpoint/2010/main" val="3356773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7" name="Picture 6" descr="Picture of a woman looking at a new Medicare card" title="Cover Page Photo"/>
          <p:cNvPicPr>
            <a:picLocks noChangeAspect="1"/>
          </p:cNvPicPr>
          <p:nvPr/>
        </p:nvPicPr>
        <p:blipFill rotWithShape="1">
          <a:blip r:embed="rId3" cstate="print">
            <a:extLst>
              <a:ext uri="{28A0092B-C50C-407E-A947-70E740481C1C}">
                <a14:useLocalDpi xmlns:a14="http://schemas.microsoft.com/office/drawing/2010/main" val="0"/>
              </a:ext>
            </a:extLst>
          </a:blip>
          <a:srcRect l="26027" t="16724" b="21020"/>
          <a:stretch/>
        </p:blipFill>
        <p:spPr>
          <a:xfrm>
            <a:off x="0" y="857251"/>
            <a:ext cx="9157188" cy="5143500"/>
          </a:xfrm>
          <a:prstGeom prst="rect">
            <a:avLst/>
          </a:prstGeom>
        </p:spPr>
      </p:pic>
      <p:sp>
        <p:nvSpPr>
          <p:cNvPr id="2" name="Title 1"/>
          <p:cNvSpPr>
            <a:spLocks noGrp="1"/>
          </p:cNvSpPr>
          <p:nvPr>
            <p:ph type="title" idx="4294967295"/>
          </p:nvPr>
        </p:nvSpPr>
        <p:spPr>
          <a:xfrm>
            <a:off x="0" y="0"/>
            <a:ext cx="8477250" cy="1400530"/>
          </a:xfrm>
          <a:prstGeom prst="rect">
            <a:avLst/>
          </a:prstGeom>
        </p:spPr>
        <p:txBody>
          <a:bodyPr/>
          <a:lstStyle/>
          <a:p>
            <a:r>
              <a:rPr lang="en-US" sz="5400" b="1" dirty="0">
                <a:solidFill>
                  <a:schemeClr val="tx1"/>
                </a:solidFill>
              </a:rPr>
              <a:t>Your New Medicare Card</a:t>
            </a:r>
          </a:p>
        </p:txBody>
      </p:sp>
      <p:sp>
        <p:nvSpPr>
          <p:cNvPr id="3" name="Text Placeholder 2"/>
          <p:cNvSpPr>
            <a:spLocks noGrp="1"/>
          </p:cNvSpPr>
          <p:nvPr>
            <p:ph type="subTitle" idx="4294967295"/>
          </p:nvPr>
        </p:nvSpPr>
        <p:spPr>
          <a:xfrm>
            <a:off x="0" y="5570538"/>
            <a:ext cx="8896350" cy="860425"/>
          </a:xfrm>
          <a:prstGeom prst="rect">
            <a:avLst/>
          </a:prstGeom>
        </p:spPr>
        <p:txBody>
          <a:bodyPr/>
          <a:lstStyle/>
          <a:p>
            <a:endParaRPr lang="en-US" sz="2400" dirty="0">
              <a:solidFill>
                <a:srgbClr val="4B835D"/>
              </a:solidFill>
              <a:effectLst>
                <a:outerShdw blurRad="38100" dist="38100" dir="2700000" algn="tl">
                  <a:srgbClr val="000000">
                    <a:alpha val="43137"/>
                  </a:srgbClr>
                </a:outerShdw>
              </a:effectLst>
            </a:endParaRPr>
          </a:p>
          <a:p>
            <a:pPr marL="0" indent="0">
              <a:buNone/>
            </a:pPr>
            <a:r>
              <a:rPr lang="en-US" sz="4000" dirty="0">
                <a:solidFill>
                  <a:srgbClr val="4B835D"/>
                </a:solidFill>
                <a:effectLst>
                  <a:outerShdw blurRad="38100" dist="38100" dir="2700000" algn="tl">
                    <a:srgbClr val="000000">
                      <a:alpha val="43137"/>
                    </a:srgbClr>
                  </a:outerShdw>
                </a:effectLst>
              </a:rPr>
              <a:t>Information for People With </a:t>
            </a:r>
            <a:r>
              <a:rPr lang="en-US" sz="4000" dirty="0" smtClean="0">
                <a:solidFill>
                  <a:srgbClr val="4B835D"/>
                </a:solidFill>
                <a:effectLst>
                  <a:outerShdw blurRad="38100" dist="38100" dir="2700000" algn="tl">
                    <a:srgbClr val="000000">
                      <a:alpha val="43137"/>
                    </a:srgbClr>
                  </a:outerShdw>
                </a:effectLst>
              </a:rPr>
              <a:t>Medicare</a:t>
            </a:r>
            <a:endParaRPr lang="en-US" sz="2700" b="1" dirty="0">
              <a:solidFill>
                <a:srgbClr val="4B835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4452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subTitle" idx="4294967295"/>
          </p:nvPr>
        </p:nvSpPr>
        <p:spPr>
          <a:xfrm>
            <a:off x="417309" y="2999978"/>
            <a:ext cx="7328104" cy="2068513"/>
          </a:xfrm>
          <a:prstGeom prst="rect">
            <a:avLst/>
          </a:prstGeom>
        </p:spPr>
        <p:txBody>
          <a:bodyPr>
            <a:noAutofit/>
          </a:bodyPr>
          <a:lstStyle/>
          <a:p>
            <a:pPr marL="0" indent="0" algn="just">
              <a:buNone/>
            </a:pPr>
            <a:r>
              <a:rPr lang="en-US" sz="2800" cap="none" dirty="0">
                <a:solidFill>
                  <a:srgbClr val="2B2929"/>
                </a:solidFill>
              </a:rPr>
              <a:t>so Medicare is removing SSN from all Medicare Cards to make them safer.</a:t>
            </a:r>
          </a:p>
        </p:txBody>
      </p:sp>
      <p:sp>
        <p:nvSpPr>
          <p:cNvPr id="2" name="Title 1"/>
          <p:cNvSpPr>
            <a:spLocks noGrp="1"/>
          </p:cNvSpPr>
          <p:nvPr>
            <p:ph type="title" idx="4294967295"/>
          </p:nvPr>
        </p:nvSpPr>
        <p:spPr>
          <a:xfrm>
            <a:off x="380187" y="1270000"/>
            <a:ext cx="7973237" cy="1400175"/>
          </a:xfrm>
          <a:prstGeom prst="rect">
            <a:avLst/>
          </a:prstGeom>
        </p:spPr>
        <p:txBody>
          <a:bodyPr>
            <a:noAutofit/>
          </a:bodyPr>
          <a:lstStyle/>
          <a:p>
            <a:r>
              <a:rPr lang="en-US" sz="3600" b="1" dirty="0">
                <a:solidFill>
                  <a:srgbClr val="0D137D"/>
                </a:solidFill>
              </a:rPr>
              <a:t>Fraudsters are always looking for ways to get your Social Security Number…</a:t>
            </a:r>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309" y="4493413"/>
            <a:ext cx="1773441" cy="2364587"/>
          </a:xfrm>
          <a:prstGeom prst="rect">
            <a:avLst/>
          </a:prstGeom>
        </p:spPr>
      </p:pic>
      <p:sp>
        <p:nvSpPr>
          <p:cNvPr id="6" name="Title 1"/>
          <p:cNvSpPr txBox="1">
            <a:spLocks/>
          </p:cNvSpPr>
          <p:nvPr/>
        </p:nvSpPr>
        <p:spPr>
          <a:xfrm>
            <a:off x="303009" y="82947"/>
            <a:ext cx="6629400" cy="85725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cap="small" baseline="0">
                <a:solidFill>
                  <a:srgbClr val="E0F7EC"/>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ltLang="en-US" sz="4200" b="1" dirty="0" smtClean="0"/>
          </a:p>
        </p:txBody>
      </p:sp>
      <p:sp>
        <p:nvSpPr>
          <p:cNvPr id="7" name="Title 1"/>
          <p:cNvSpPr txBox="1">
            <a:spLocks/>
          </p:cNvSpPr>
          <p:nvPr/>
        </p:nvSpPr>
        <p:spPr>
          <a:xfrm>
            <a:off x="325926" y="-113410"/>
            <a:ext cx="9144000" cy="9840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457200"/>
            <a:r>
              <a:rPr lang="en-US" sz="4200" b="1" cap="small" dirty="0">
                <a:solidFill>
                  <a:srgbClr val="4B835D"/>
                </a:solidFill>
                <a:latin typeface="+mn-lt"/>
              </a:rPr>
              <a:t>New Medicare Cards</a:t>
            </a:r>
          </a:p>
        </p:txBody>
      </p:sp>
    </p:spTree>
    <p:extLst>
      <p:ext uri="{BB962C8B-B14F-4D97-AF65-F5344CB8AC3E}">
        <p14:creationId xmlns:p14="http://schemas.microsoft.com/office/powerpoint/2010/main" val="10828126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WITHOUT LOGO">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0.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3.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4.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5.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6.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7.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8.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6.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7.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8.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9.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2444</TotalTime>
  <Words>1081</Words>
  <Application>Microsoft Office PowerPoint</Application>
  <PresentationFormat>On-screen Show (4:3)</PresentationFormat>
  <Paragraphs>143</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Tw Cen MT</vt:lpstr>
      <vt:lpstr>Verdana</vt:lpstr>
      <vt:lpstr>Wingdings</vt:lpstr>
      <vt:lpstr>Wingdings 3</vt:lpstr>
      <vt:lpstr>MASTER WITHOUT LOGO</vt:lpstr>
      <vt:lpstr>Indiana Senior Medicare Patrol (SMP)</vt:lpstr>
      <vt:lpstr>Today’s Focus</vt:lpstr>
      <vt:lpstr>Senior Medicare Patrol (SMP)…</vt:lpstr>
      <vt:lpstr>PowerPoint Presentation</vt:lpstr>
      <vt:lpstr>Medicare Fraud Impacts YOU</vt:lpstr>
      <vt:lpstr>What about Errors?</vt:lpstr>
      <vt:lpstr>New Medicare Cards are coming</vt:lpstr>
      <vt:lpstr>Your New Medicare Card</vt:lpstr>
      <vt:lpstr>Fraudsters are always looking for ways to get your Social Security Number…</vt:lpstr>
      <vt:lpstr>Starting in May 2018, Medicare will mail New Medicare Cards to all people with Medicare…</vt:lpstr>
      <vt:lpstr>PowerPoint Presentation</vt:lpstr>
      <vt:lpstr>PowerPoint Presentation</vt:lpstr>
      <vt:lpstr>PowerPoint Presentation</vt:lpstr>
      <vt:lpstr>PowerPoint Presentation</vt:lpstr>
      <vt:lpstr>PowerPoint Presentation</vt:lpstr>
      <vt:lpstr>How You Can Protect Yourself</vt:lpstr>
      <vt:lpstr>PowerPoint Presentation</vt:lpstr>
      <vt:lpstr>Get to Know Your  Medicare Summary Notice (MSN)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Fraud &amp; Abuse</dc:title>
  <dc:creator>Mary Wallace</dc:creator>
  <cp:lastModifiedBy>Mary Wallace</cp:lastModifiedBy>
  <cp:revision>174</cp:revision>
  <cp:lastPrinted>2018-04-13T19:21:34Z</cp:lastPrinted>
  <dcterms:created xsi:type="dcterms:W3CDTF">2017-08-23T18:28:21Z</dcterms:created>
  <dcterms:modified xsi:type="dcterms:W3CDTF">2018-06-06T20:12:37Z</dcterms:modified>
</cp:coreProperties>
</file>